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5.jp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30.jpg" ContentType="image/jpe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1" r:id="rId3"/>
    <p:sldId id="295" r:id="rId4"/>
    <p:sldId id="285" r:id="rId5"/>
    <p:sldId id="296" r:id="rId6"/>
    <p:sldId id="286" r:id="rId7"/>
    <p:sldId id="287" r:id="rId8"/>
    <p:sldId id="283" r:id="rId9"/>
    <p:sldId id="284" r:id="rId10"/>
    <p:sldId id="276" r:id="rId11"/>
    <p:sldId id="298" r:id="rId12"/>
    <p:sldId id="277" r:id="rId13"/>
    <p:sldId id="297" r:id="rId14"/>
    <p:sldId id="299" r:id="rId15"/>
    <p:sldId id="289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dor" initials="A" lastIdx="1" clrIdx="0">
    <p:extLst>
      <p:ext uri="{19B8F6BF-5375-455C-9EA6-DF929625EA0E}">
        <p15:presenceInfo xmlns:p15="http://schemas.microsoft.com/office/powerpoint/2012/main" userId="Administrad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9F9A"/>
    <a:srgbClr val="FF85FF"/>
    <a:srgbClr val="EC5A60"/>
    <a:srgbClr val="0432FF"/>
    <a:srgbClr val="FFFC00"/>
    <a:srgbClr val="E20612"/>
    <a:srgbClr val="F1D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59" autoAdjust="0"/>
    <p:restoredTop sz="77528" autoAdjust="0"/>
  </p:normalViewPr>
  <p:slideViewPr>
    <p:cSldViewPr>
      <p:cViewPr varScale="1">
        <p:scale>
          <a:sx n="51" d="100"/>
          <a:sy n="51" d="100"/>
        </p:scale>
        <p:origin x="6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4C1A2-CB3E-491C-940B-F46EFA5030DD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1971C-4541-46C1-9D7C-289B74541A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60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512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890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26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472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561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86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586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331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338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186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554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229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423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24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7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88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4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16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7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35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05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77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44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29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9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75C7F-BA23-4406-8F18-1C0341132763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B6905-45C5-4C39-93DD-3F9268E6B9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92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92528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tge 16">
            <a:extLst>
              <a:ext uri="{FF2B5EF4-FFF2-40B4-BE49-F238E27FC236}">
                <a16:creationId xmlns:a16="http://schemas.microsoft.com/office/drawing/2014/main" id="{FCA9D783-B545-4178-A571-4095753C8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27" y="5625486"/>
            <a:ext cx="2704892" cy="77159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646985" y="4603775"/>
            <a:ext cx="6898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 err="1">
                <a:solidFill>
                  <a:srgbClr val="009F9A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How</a:t>
            </a:r>
            <a:r>
              <a:rPr lang="es-ES" sz="4400" dirty="0">
                <a:solidFill>
                  <a:srgbClr val="009F9A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 </a:t>
            </a:r>
            <a:r>
              <a:rPr lang="es-ES" sz="4400" dirty="0" err="1">
                <a:solidFill>
                  <a:srgbClr val="009F9A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to</a:t>
            </a:r>
            <a:r>
              <a:rPr lang="es-ES" sz="4400" dirty="0">
                <a:solidFill>
                  <a:srgbClr val="009F9A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 spot </a:t>
            </a:r>
            <a:r>
              <a:rPr lang="es-ES" sz="4400" dirty="0" err="1">
                <a:solidFill>
                  <a:srgbClr val="009F9A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health</a:t>
            </a:r>
            <a:r>
              <a:rPr lang="es-ES" sz="4400" dirty="0">
                <a:solidFill>
                  <a:srgbClr val="009F9A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 </a:t>
            </a:r>
            <a:r>
              <a:rPr lang="es-ES" sz="4400" dirty="0" err="1">
                <a:solidFill>
                  <a:srgbClr val="009F9A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hoaxes</a:t>
            </a:r>
            <a:endParaRPr lang="es-ES" sz="4400" dirty="0">
              <a:solidFill>
                <a:srgbClr val="009F9A"/>
              </a:solidFill>
              <a:latin typeface="Bahnschrift" panose="020B0502040204020203" pitchFamily="34" charset="0"/>
              <a:ea typeface="Verdana" panose="020B0604030504040204" pitchFamily="34" charset="0"/>
            </a:endParaRPr>
          </a:p>
        </p:txBody>
      </p:sp>
      <p:pic>
        <p:nvPicPr>
          <p:cNvPr id="10" name="Imagen 9" descr="Imagen que contiene reloj, señal, dibujo&#10;&#10;Descripción generada automáticamente">
            <a:extLst>
              <a:ext uri="{FF2B5EF4-FFF2-40B4-BE49-F238E27FC236}">
                <a16:creationId xmlns:a16="http://schemas.microsoft.com/office/drawing/2014/main" id="{EF4DDBAE-361B-5D44-9842-73AE94F0C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915" y="1937952"/>
            <a:ext cx="3708170" cy="1903527"/>
          </a:xfrm>
          <a:prstGeom prst="rect">
            <a:avLst/>
          </a:prstGeom>
        </p:spPr>
      </p:pic>
      <p:sp>
        <p:nvSpPr>
          <p:cNvPr id="2" name="CuadroTexto 5">
            <a:extLst>
              <a:ext uri="{FF2B5EF4-FFF2-40B4-BE49-F238E27FC236}">
                <a16:creationId xmlns:a16="http://schemas.microsoft.com/office/drawing/2014/main" id="{97FD9E16-B613-43CB-ADA6-8E1D7890A094}"/>
              </a:ext>
            </a:extLst>
          </p:cNvPr>
          <p:cNvSpPr txBox="1"/>
          <p:nvPr/>
        </p:nvSpPr>
        <p:spPr>
          <a:xfrm>
            <a:off x="4679586" y="3756891"/>
            <a:ext cx="28328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>
                <a:latin typeface="Bahnschrift" panose="020B0502040204020203" pitchFamily="34" charset="0"/>
                <a:ea typeface="Verdana" panose="020B0604030504040204" pitchFamily="34" charset="0"/>
              </a:rPr>
              <a:t>MODULE 2</a:t>
            </a:r>
          </a:p>
        </p:txBody>
      </p:sp>
    </p:spTree>
    <p:extLst>
      <p:ext uri="{BB962C8B-B14F-4D97-AF65-F5344CB8AC3E}">
        <p14:creationId xmlns:p14="http://schemas.microsoft.com/office/powerpoint/2010/main" val="20503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12">
            <a:extLst>
              <a:ext uri="{FF2B5EF4-FFF2-40B4-BE49-F238E27FC236}">
                <a16:creationId xmlns:a16="http://schemas.microsoft.com/office/drawing/2014/main" id="{D66FDA06-9E37-47D1-BB49-F5272828FA67}"/>
              </a:ext>
            </a:extLst>
          </p:cNvPr>
          <p:cNvSpPr/>
          <p:nvPr/>
        </p:nvSpPr>
        <p:spPr>
          <a:xfrm>
            <a:off x="551384" y="383199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"/>
              </a:rPr>
              <a:t>MOTIVES BEHIND HEALTH HOAXES</a:t>
            </a:r>
            <a:endParaRPr lang="es-ES" sz="2400" b="1" dirty="0"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Perjudicar a un tercero…">
            <a:extLst>
              <a:ext uri="{FF2B5EF4-FFF2-40B4-BE49-F238E27FC236}">
                <a16:creationId xmlns:a16="http://schemas.microsoft.com/office/drawing/2014/main" id="{2C56BD6F-8371-430C-B6E3-503FDA3C62F4}"/>
              </a:ext>
            </a:extLst>
          </p:cNvPr>
          <p:cNvSpPr txBox="1"/>
          <p:nvPr/>
        </p:nvSpPr>
        <p:spPr>
          <a:xfrm>
            <a:off x="1084540" y="4718618"/>
            <a:ext cx="10801200" cy="942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ct val="200000"/>
              </a:lnSpc>
              <a:spcBef>
                <a:spcPts val="1200"/>
              </a:spcBef>
              <a:buSzPct val="100000"/>
              <a:defRPr sz="4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GB" sz="3200" dirty="0">
                <a:latin typeface="Montserrat"/>
              </a:rPr>
              <a:t>Fighting a specific ideology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D577D2B-F119-3347-80B3-48FFC8B04EDF}"/>
              </a:ext>
            </a:extLst>
          </p:cNvPr>
          <p:cNvSpPr/>
          <p:nvPr/>
        </p:nvSpPr>
        <p:spPr>
          <a:xfrm>
            <a:off x="1048883" y="1007093"/>
            <a:ext cx="8945752" cy="939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200000"/>
              </a:lnSpc>
              <a:spcBef>
                <a:spcPts val="1200"/>
              </a:spcBef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ES" sz="3200" dirty="0" err="1">
                <a:latin typeface="Montserrat"/>
              </a:rPr>
              <a:t>Selling</a:t>
            </a:r>
            <a:r>
              <a:rPr lang="es-ES" sz="3200" dirty="0">
                <a:latin typeface="Montserrat"/>
              </a:rPr>
              <a:t> “</a:t>
            </a:r>
            <a:r>
              <a:rPr lang="es-ES" sz="3200" dirty="0" err="1">
                <a:latin typeface="Montserrat"/>
              </a:rPr>
              <a:t>miracle</a:t>
            </a:r>
            <a:r>
              <a:rPr lang="es-ES" sz="3200" dirty="0">
                <a:latin typeface="Montserrat"/>
              </a:rPr>
              <a:t>” </a:t>
            </a:r>
            <a:r>
              <a:rPr lang="es-ES" sz="3200" dirty="0" err="1">
                <a:latin typeface="Montserrat"/>
              </a:rPr>
              <a:t>products</a:t>
            </a:r>
            <a:endParaRPr lang="es-ES" sz="3200" dirty="0">
              <a:latin typeface="Montserra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01AB21B-E36A-3E43-88C2-F98EA859EDF3}"/>
              </a:ext>
            </a:extLst>
          </p:cNvPr>
          <p:cNvSpPr/>
          <p:nvPr/>
        </p:nvSpPr>
        <p:spPr>
          <a:xfrm>
            <a:off x="1022737" y="2160409"/>
            <a:ext cx="9721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ts val="1200"/>
              </a:spcBef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3200" dirty="0">
                <a:latin typeface="Montserrat"/>
              </a:rPr>
              <a:t>Trying to help (without necessary background knowledge)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03E76EF-BDE5-6643-9625-E4D40B2C88F2}"/>
              </a:ext>
            </a:extLst>
          </p:cNvPr>
          <p:cNvSpPr/>
          <p:nvPr/>
        </p:nvSpPr>
        <p:spPr>
          <a:xfrm>
            <a:off x="1084540" y="3072693"/>
            <a:ext cx="6096000" cy="93237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lnSpc>
                <a:spcPct val="200000"/>
              </a:lnSpc>
              <a:spcBef>
                <a:spcPts val="1200"/>
              </a:spcBef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ES" sz="3200" dirty="0" err="1">
                <a:latin typeface="Montserrat"/>
              </a:rPr>
              <a:t>Harming</a:t>
            </a:r>
            <a:r>
              <a:rPr lang="es-ES" sz="3200" dirty="0">
                <a:latin typeface="Montserrat"/>
              </a:rPr>
              <a:t> a </a:t>
            </a:r>
            <a:r>
              <a:rPr lang="es-ES" sz="3200" dirty="0" err="1">
                <a:latin typeface="Montserrat"/>
              </a:rPr>
              <a:t>third</a:t>
            </a:r>
            <a:r>
              <a:rPr lang="es-ES" sz="3200" dirty="0">
                <a:latin typeface="Montserrat"/>
              </a:rPr>
              <a:t> </a:t>
            </a:r>
            <a:r>
              <a:rPr lang="es-ES" sz="3200" dirty="0" err="1">
                <a:latin typeface="Montserrat"/>
              </a:rPr>
              <a:t>person</a:t>
            </a:r>
            <a:endParaRPr lang="es-ES" sz="3200" dirty="0">
              <a:latin typeface="Montserrat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58446E2-5F0F-6147-9D29-0561E57F12EE}"/>
              </a:ext>
            </a:extLst>
          </p:cNvPr>
          <p:cNvSpPr/>
          <p:nvPr/>
        </p:nvSpPr>
        <p:spPr>
          <a:xfrm>
            <a:off x="1084540" y="3864781"/>
            <a:ext cx="3357842" cy="939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200000"/>
              </a:lnSpc>
              <a:spcBef>
                <a:spcPts val="1200"/>
              </a:spcBef>
              <a:buSzPct val="100000"/>
              <a:defRPr sz="4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ES" sz="3200" dirty="0" err="1">
                <a:latin typeface="Montserrat"/>
              </a:rPr>
              <a:t>Create</a:t>
            </a:r>
            <a:r>
              <a:rPr lang="es-ES" sz="3200" dirty="0">
                <a:latin typeface="Montserrat"/>
              </a:rPr>
              <a:t> social </a:t>
            </a:r>
            <a:r>
              <a:rPr lang="es-ES" sz="3200" dirty="0" err="1">
                <a:latin typeface="Montserrat"/>
              </a:rPr>
              <a:t>alarm</a:t>
            </a:r>
            <a:endParaRPr lang="es-ES" sz="32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7395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  <p:bldP spid="4" grpId="1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25">
            <a:extLst>
              <a:ext uri="{FF2B5EF4-FFF2-40B4-BE49-F238E27FC236}">
                <a16:creationId xmlns:a16="http://schemas.microsoft.com/office/drawing/2014/main" id="{A8756404-0D32-4264-9373-9469DFE9C40B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HOW DO HOAXES GO VIRAL?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BA8999-EE90-430A-BF91-4FB5F9E1578B}"/>
              </a:ext>
            </a:extLst>
          </p:cNvPr>
          <p:cNvSpPr txBox="1"/>
          <p:nvPr/>
        </p:nvSpPr>
        <p:spPr>
          <a:xfrm>
            <a:off x="1156186" y="3015376"/>
            <a:ext cx="98796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-valencia" sz="3200" b="1" dirty="0">
                <a:latin typeface="Montserrat Light" pitchFamily="2" charset="77"/>
              </a:rPr>
              <a:t>TODAS LAS PERSONAS SOMOS SUSCEPTIBLES</a:t>
            </a:r>
          </a:p>
          <a:p>
            <a:pPr algn="ctr"/>
            <a:r>
              <a:rPr lang="ca-ES-valencia" sz="3200" b="1" dirty="0">
                <a:latin typeface="Montserrat Light" pitchFamily="2" charset="77"/>
              </a:rPr>
              <a:t> A CREERNOS UN BULO</a:t>
            </a:r>
            <a:endParaRPr lang="es-ES" sz="3200" b="1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199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25">
            <a:extLst>
              <a:ext uri="{FF2B5EF4-FFF2-40B4-BE49-F238E27FC236}">
                <a16:creationId xmlns:a16="http://schemas.microsoft.com/office/drawing/2014/main" id="{A8756404-0D32-4264-9373-9469DFE9C40B}"/>
              </a:ext>
            </a:extLst>
          </p:cNvPr>
          <p:cNvSpPr/>
          <p:nvPr/>
        </p:nvSpPr>
        <p:spPr>
          <a:xfrm>
            <a:off x="502920" y="405996"/>
            <a:ext cx="11186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HOW DO HOAXES GO VIRAL?</a:t>
            </a:r>
          </a:p>
          <a:p>
            <a:endParaRPr lang="es-ES" sz="2400" b="1" dirty="0">
              <a:latin typeface="Montserrat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BA8999-EE90-430A-BF91-4FB5F9E1578B}"/>
              </a:ext>
            </a:extLst>
          </p:cNvPr>
          <p:cNvSpPr txBox="1"/>
          <p:nvPr/>
        </p:nvSpPr>
        <p:spPr>
          <a:xfrm>
            <a:off x="1307468" y="1492494"/>
            <a:ext cx="964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-valencia" sz="4000" b="1" dirty="0">
                <a:latin typeface="Montserrat"/>
              </a:rPr>
              <a:t>BIAS BLIND SPOT </a:t>
            </a:r>
            <a:endParaRPr lang="es-ES" sz="4000" b="1" dirty="0">
              <a:latin typeface="Montserrat"/>
            </a:endParaRPr>
          </a:p>
        </p:txBody>
      </p:sp>
      <p:pic>
        <p:nvPicPr>
          <p:cNvPr id="1026" name="Picture 2" descr="Cegado Icono, Privado Icono, Privado, Secreto, Ojo">
            <a:extLst>
              <a:ext uri="{FF2B5EF4-FFF2-40B4-BE49-F238E27FC236}">
                <a16:creationId xmlns:a16="http://schemas.microsoft.com/office/drawing/2014/main" id="{37148B2D-A098-4F0F-9305-4C83B202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297580"/>
            <a:ext cx="1173824" cy="11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8126A0-2516-4B3F-A1FD-58BF488F275D}"/>
              </a:ext>
            </a:extLst>
          </p:cNvPr>
          <p:cNvSpPr txBox="1"/>
          <p:nvPr/>
        </p:nvSpPr>
        <p:spPr>
          <a:xfrm>
            <a:off x="839416" y="3075777"/>
            <a:ext cx="105851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000" dirty="0" err="1">
                <a:solidFill>
                  <a:srgbClr val="252525"/>
                </a:solidFill>
                <a:latin typeface="Montserrat"/>
              </a:rPr>
              <a:t>Tendency</a:t>
            </a:r>
            <a:r>
              <a:rPr lang="es-ES" sz="4000" dirty="0">
                <a:solidFill>
                  <a:srgbClr val="252525"/>
                </a:solidFill>
                <a:latin typeface="Montserrat"/>
              </a:rPr>
              <a:t> </a:t>
            </a:r>
            <a:r>
              <a:rPr lang="es-ES" sz="4000" dirty="0" err="1">
                <a:solidFill>
                  <a:srgbClr val="252525"/>
                </a:solidFill>
                <a:latin typeface="Montserrat"/>
              </a:rPr>
              <a:t>to</a:t>
            </a:r>
            <a:r>
              <a:rPr lang="es-ES" sz="4000" dirty="0">
                <a:solidFill>
                  <a:srgbClr val="252525"/>
                </a:solidFill>
                <a:latin typeface="Montserrat"/>
              </a:rPr>
              <a:t> </a:t>
            </a:r>
            <a:r>
              <a:rPr lang="es-ES" sz="4000" dirty="0" err="1">
                <a:solidFill>
                  <a:srgbClr val="252525"/>
                </a:solidFill>
                <a:latin typeface="Montserrat"/>
              </a:rPr>
              <a:t>think</a:t>
            </a:r>
            <a:r>
              <a:rPr lang="es-ES" sz="4000" dirty="0">
                <a:solidFill>
                  <a:srgbClr val="252525"/>
                </a:solidFill>
                <a:latin typeface="Montserrat"/>
              </a:rPr>
              <a:t> </a:t>
            </a:r>
            <a:r>
              <a:rPr lang="es-ES" sz="4000" dirty="0" err="1">
                <a:solidFill>
                  <a:srgbClr val="252525"/>
                </a:solidFill>
                <a:latin typeface="Montserrat"/>
              </a:rPr>
              <a:t>that</a:t>
            </a:r>
            <a:r>
              <a:rPr lang="es-ES" sz="4000" dirty="0">
                <a:solidFill>
                  <a:srgbClr val="252525"/>
                </a:solidFill>
                <a:latin typeface="Montserrat"/>
              </a:rPr>
              <a:t> </a:t>
            </a:r>
            <a:r>
              <a:rPr lang="es-ES" sz="4000" dirty="0" err="1">
                <a:solidFill>
                  <a:srgbClr val="252525"/>
                </a:solidFill>
                <a:latin typeface="Montserrat"/>
              </a:rPr>
              <a:t>one</a:t>
            </a:r>
            <a:r>
              <a:rPr lang="es-ES" sz="4000" dirty="0">
                <a:solidFill>
                  <a:srgbClr val="252525"/>
                </a:solidFill>
                <a:latin typeface="Montserrat"/>
              </a:rPr>
              <a:t> </a:t>
            </a:r>
            <a:r>
              <a:rPr lang="es-ES" sz="4000" dirty="0" err="1">
                <a:solidFill>
                  <a:srgbClr val="252525"/>
                </a:solidFill>
                <a:latin typeface="Montserrat"/>
              </a:rPr>
              <a:t>is</a:t>
            </a:r>
            <a:r>
              <a:rPr lang="es-ES" sz="4000" dirty="0">
                <a:solidFill>
                  <a:srgbClr val="252525"/>
                </a:solidFill>
                <a:latin typeface="Montserrat"/>
              </a:rPr>
              <a:t> </a:t>
            </a:r>
            <a:r>
              <a:rPr lang="es-ES" sz="4000" dirty="0" err="1">
                <a:solidFill>
                  <a:srgbClr val="252525"/>
                </a:solidFill>
                <a:latin typeface="Montserrat"/>
              </a:rPr>
              <a:t>not</a:t>
            </a:r>
            <a:r>
              <a:rPr lang="es-ES" sz="4000" dirty="0">
                <a:solidFill>
                  <a:srgbClr val="252525"/>
                </a:solidFill>
                <a:latin typeface="Montserrat"/>
              </a:rPr>
              <a:t> </a:t>
            </a:r>
            <a:r>
              <a:rPr lang="es-ES" sz="4000" dirty="0" err="1">
                <a:solidFill>
                  <a:srgbClr val="252525"/>
                </a:solidFill>
                <a:latin typeface="Montserrat"/>
              </a:rPr>
              <a:t>conditioned</a:t>
            </a:r>
            <a:r>
              <a:rPr lang="es-ES" sz="4000" dirty="0">
                <a:solidFill>
                  <a:srgbClr val="252525"/>
                </a:solidFill>
                <a:latin typeface="Montserrat"/>
              </a:rPr>
              <a:t> </a:t>
            </a:r>
            <a:r>
              <a:rPr lang="es-ES" sz="4000" dirty="0" err="1">
                <a:solidFill>
                  <a:srgbClr val="252525"/>
                </a:solidFill>
                <a:latin typeface="Montserrat"/>
              </a:rPr>
              <a:t>by</a:t>
            </a:r>
            <a:r>
              <a:rPr lang="es-ES" sz="4000" dirty="0">
                <a:solidFill>
                  <a:srgbClr val="252525"/>
                </a:solidFill>
                <a:latin typeface="Montserrat"/>
              </a:rPr>
              <a:t> </a:t>
            </a:r>
            <a:r>
              <a:rPr lang="es-ES" sz="4000" dirty="0" err="1">
                <a:solidFill>
                  <a:srgbClr val="252525"/>
                </a:solidFill>
                <a:latin typeface="Montserrat"/>
              </a:rPr>
              <a:t>their</a:t>
            </a:r>
            <a:r>
              <a:rPr lang="es-ES" sz="4000" dirty="0">
                <a:solidFill>
                  <a:srgbClr val="252525"/>
                </a:solidFill>
                <a:latin typeface="Montserrat"/>
              </a:rPr>
              <a:t> </a:t>
            </a:r>
            <a:r>
              <a:rPr lang="es-ES" sz="4000" dirty="0" err="1">
                <a:solidFill>
                  <a:srgbClr val="252525"/>
                </a:solidFill>
                <a:latin typeface="Montserrat"/>
              </a:rPr>
              <a:t>beliefs</a:t>
            </a:r>
            <a:r>
              <a:rPr lang="es-ES" sz="4000" dirty="0">
                <a:solidFill>
                  <a:srgbClr val="252525"/>
                </a:solidFill>
                <a:latin typeface="Montserrat"/>
              </a:rPr>
              <a:t>, </a:t>
            </a:r>
            <a:r>
              <a:rPr lang="es-ES" sz="4000" dirty="0" err="1">
                <a:solidFill>
                  <a:srgbClr val="252525"/>
                </a:solidFill>
                <a:latin typeface="Montserrat"/>
              </a:rPr>
              <a:t>ideologies</a:t>
            </a:r>
            <a:r>
              <a:rPr lang="es-ES" sz="4000" dirty="0">
                <a:solidFill>
                  <a:srgbClr val="252525"/>
                </a:solidFill>
                <a:latin typeface="Montserrat"/>
              </a:rPr>
              <a:t>, </a:t>
            </a:r>
            <a:r>
              <a:rPr lang="es-ES" sz="4000" dirty="0" err="1">
                <a:solidFill>
                  <a:srgbClr val="252525"/>
                </a:solidFill>
                <a:latin typeface="Montserrat"/>
              </a:rPr>
              <a:t>desires</a:t>
            </a:r>
            <a:r>
              <a:rPr lang="es-ES" sz="4000" dirty="0">
                <a:solidFill>
                  <a:srgbClr val="252525"/>
                </a:solidFill>
                <a:latin typeface="Montserrat"/>
              </a:rPr>
              <a:t> </a:t>
            </a:r>
            <a:r>
              <a:rPr lang="es-ES" sz="4000" dirty="0" err="1">
                <a:solidFill>
                  <a:srgbClr val="252525"/>
                </a:solidFill>
                <a:latin typeface="Montserrat"/>
              </a:rPr>
              <a:t>or</a:t>
            </a:r>
            <a:r>
              <a:rPr lang="es-ES" sz="4000" dirty="0">
                <a:solidFill>
                  <a:srgbClr val="252525"/>
                </a:solidFill>
                <a:latin typeface="Montserrat"/>
              </a:rPr>
              <a:t> </a:t>
            </a:r>
            <a:r>
              <a:rPr lang="es-ES" sz="4000" dirty="0" err="1">
                <a:solidFill>
                  <a:srgbClr val="252525"/>
                </a:solidFill>
                <a:latin typeface="Montserrat"/>
              </a:rPr>
              <a:t>fears</a:t>
            </a:r>
            <a:r>
              <a:rPr lang="es-ES" sz="4000" dirty="0">
                <a:solidFill>
                  <a:srgbClr val="252525"/>
                </a:solidFill>
                <a:latin typeface="Montserrat"/>
              </a:rPr>
              <a:t>, </a:t>
            </a:r>
            <a:r>
              <a:rPr lang="es-ES" sz="4000" dirty="0" err="1">
                <a:solidFill>
                  <a:srgbClr val="252525"/>
                </a:solidFill>
                <a:latin typeface="Montserrat"/>
              </a:rPr>
              <a:t>but</a:t>
            </a:r>
            <a:r>
              <a:rPr lang="es-ES" sz="4000" dirty="0">
                <a:solidFill>
                  <a:srgbClr val="252525"/>
                </a:solidFill>
                <a:latin typeface="Montserrat"/>
              </a:rPr>
              <a:t> </a:t>
            </a:r>
            <a:r>
              <a:rPr lang="es-ES" sz="4000" dirty="0" err="1">
                <a:solidFill>
                  <a:srgbClr val="252525"/>
                </a:solidFill>
                <a:latin typeface="Montserrat"/>
              </a:rPr>
              <a:t>everyone</a:t>
            </a:r>
            <a:r>
              <a:rPr lang="es-ES" sz="4000" dirty="0">
                <a:solidFill>
                  <a:srgbClr val="252525"/>
                </a:solidFill>
                <a:latin typeface="Montserrat"/>
              </a:rPr>
              <a:t> </a:t>
            </a:r>
            <a:r>
              <a:rPr lang="es-ES" sz="4000" dirty="0" err="1">
                <a:solidFill>
                  <a:srgbClr val="252525"/>
                </a:solidFill>
                <a:latin typeface="Montserrat"/>
              </a:rPr>
              <a:t>else</a:t>
            </a:r>
            <a:r>
              <a:rPr lang="es-ES" sz="4000" dirty="0">
                <a:solidFill>
                  <a:srgbClr val="252525"/>
                </a:solidFill>
                <a:latin typeface="Montserrat"/>
              </a:rPr>
              <a:t> </a:t>
            </a:r>
            <a:r>
              <a:rPr lang="es-ES" sz="4000" dirty="0" err="1">
                <a:solidFill>
                  <a:srgbClr val="252525"/>
                </a:solidFill>
                <a:latin typeface="Montserrat"/>
              </a:rPr>
              <a:t>is</a:t>
            </a:r>
            <a:r>
              <a:rPr lang="es-ES" sz="4000" dirty="0">
                <a:solidFill>
                  <a:srgbClr val="252525"/>
                </a:solidFill>
                <a:latin typeface="Montserrat"/>
              </a:rPr>
              <a:t>.</a:t>
            </a:r>
            <a:endParaRPr lang="es-ES" sz="40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9636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25">
            <a:extLst>
              <a:ext uri="{FF2B5EF4-FFF2-40B4-BE49-F238E27FC236}">
                <a16:creationId xmlns:a16="http://schemas.microsoft.com/office/drawing/2014/main" id="{A8756404-0D32-4264-9373-9469DFE9C40B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HOW DO HOAXES GO VIRAL?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7EAC0-1DF5-4A39-9A37-1251EB4BB988}"/>
              </a:ext>
            </a:extLst>
          </p:cNvPr>
          <p:cNvSpPr txBox="1"/>
          <p:nvPr/>
        </p:nvSpPr>
        <p:spPr>
          <a:xfrm>
            <a:off x="1343472" y="1249116"/>
            <a:ext cx="950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-valencia" sz="4000" b="1" dirty="0">
                <a:latin typeface="Montserrat"/>
              </a:rPr>
              <a:t>CONFIRMATION BIAS</a:t>
            </a:r>
            <a:endParaRPr lang="es-ES" sz="4000" b="1" dirty="0">
              <a:latin typeface="Montserra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9FC8C2-F40F-46D9-9155-15120729F725}"/>
              </a:ext>
            </a:extLst>
          </p:cNvPr>
          <p:cNvSpPr txBox="1"/>
          <p:nvPr/>
        </p:nvSpPr>
        <p:spPr>
          <a:xfrm>
            <a:off x="602604" y="2086976"/>
            <a:ext cx="113980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Montserrat"/>
              </a:rPr>
              <a:t>We give more importance and credibility to data that fits our beliefs</a:t>
            </a:r>
            <a:endParaRPr lang="es-ES" sz="4000" dirty="0">
              <a:latin typeface="Montserrat"/>
            </a:endParaRPr>
          </a:p>
        </p:txBody>
      </p:sp>
      <p:pic>
        <p:nvPicPr>
          <p:cNvPr id="8" name="Imagen 7" descr="Imagen que contiene Dibujo de ingeniería&#10;&#10;Descripción generada automáticamente">
            <a:extLst>
              <a:ext uri="{FF2B5EF4-FFF2-40B4-BE49-F238E27FC236}">
                <a16:creationId xmlns:a16="http://schemas.microsoft.com/office/drawing/2014/main" id="{448E45D5-628C-40FE-9F55-B5E38B928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28" y="3382098"/>
            <a:ext cx="4536282" cy="30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57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25">
            <a:extLst>
              <a:ext uri="{FF2B5EF4-FFF2-40B4-BE49-F238E27FC236}">
                <a16:creationId xmlns:a16="http://schemas.microsoft.com/office/drawing/2014/main" id="{A8756404-0D32-4264-9373-9469DFE9C40B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HOW DO HOAXES GO VIRAL?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7EAC0-1DF5-4A39-9A37-1251EB4BB988}"/>
              </a:ext>
            </a:extLst>
          </p:cNvPr>
          <p:cNvSpPr txBox="1"/>
          <p:nvPr/>
        </p:nvSpPr>
        <p:spPr>
          <a:xfrm>
            <a:off x="1343472" y="1249116"/>
            <a:ext cx="950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-valencia" sz="4000" b="1" dirty="0">
                <a:latin typeface="Montserrat"/>
              </a:rPr>
              <a:t>HOMOPHILIA BIAS</a:t>
            </a:r>
            <a:endParaRPr lang="es-ES" sz="4000" b="1" dirty="0">
              <a:latin typeface="Montserra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9FC8C2-F40F-46D9-9155-15120729F725}"/>
              </a:ext>
            </a:extLst>
          </p:cNvPr>
          <p:cNvSpPr txBox="1"/>
          <p:nvPr/>
        </p:nvSpPr>
        <p:spPr>
          <a:xfrm>
            <a:off x="602604" y="2086976"/>
            <a:ext cx="113980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Montserrat"/>
              </a:rPr>
              <a:t>We tend to read and listen to opinions that are like our own, so we believe that "everyone" thinks the way we do.</a:t>
            </a:r>
            <a:endParaRPr lang="es-ES" sz="40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47153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25">
            <a:extLst>
              <a:ext uri="{FF2B5EF4-FFF2-40B4-BE49-F238E27FC236}">
                <a16:creationId xmlns:a16="http://schemas.microsoft.com/office/drawing/2014/main" id="{A8756404-0D32-4264-9373-9469DFE9C40B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HOW DO HOAXES GO VIRAL?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16057-B374-4890-A7EE-A9532D74441B}"/>
              </a:ext>
            </a:extLst>
          </p:cNvPr>
          <p:cNvSpPr txBox="1"/>
          <p:nvPr/>
        </p:nvSpPr>
        <p:spPr>
          <a:xfrm>
            <a:off x="1451484" y="1151870"/>
            <a:ext cx="928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-valencia" sz="4000" b="1" dirty="0">
                <a:latin typeface="Montserrat"/>
              </a:rPr>
              <a:t>TRUSTING THE SOURCE</a:t>
            </a:r>
            <a:endParaRPr lang="es-ES" sz="4000" b="1" dirty="0">
              <a:latin typeface="Montserra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5631D8-0892-425F-A8DB-5498E47D8888}"/>
              </a:ext>
            </a:extLst>
          </p:cNvPr>
          <p:cNvSpPr txBox="1"/>
          <p:nvPr/>
        </p:nvSpPr>
        <p:spPr>
          <a:xfrm>
            <a:off x="386855" y="1914212"/>
            <a:ext cx="116293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Montserrat"/>
              </a:rPr>
              <a:t>We tend to give more credibility to information coming from a trusted source</a:t>
            </a:r>
            <a:endParaRPr lang="es-ES" sz="4000" dirty="0">
              <a:latin typeface="Montserrat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43A092D-39F4-6E4C-AE1A-ECFAAC736070}"/>
              </a:ext>
            </a:extLst>
          </p:cNvPr>
          <p:cNvGrpSpPr/>
          <p:nvPr/>
        </p:nvGrpSpPr>
        <p:grpSpPr>
          <a:xfrm>
            <a:off x="1949673" y="2262662"/>
            <a:ext cx="8292653" cy="4590284"/>
            <a:chOff x="2076202" y="2462729"/>
            <a:chExt cx="8292653" cy="4590284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91917411-77CA-1A48-81BA-F24EB53DDC37}"/>
                </a:ext>
              </a:extLst>
            </p:cNvPr>
            <p:cNvGrpSpPr/>
            <p:nvPr/>
          </p:nvGrpSpPr>
          <p:grpSpPr>
            <a:xfrm>
              <a:off x="7965722" y="3887856"/>
              <a:ext cx="2403133" cy="3165157"/>
              <a:chOff x="7965722" y="3887856"/>
              <a:chExt cx="2403133" cy="3165157"/>
            </a:xfrm>
          </p:grpSpPr>
          <p:pic>
            <p:nvPicPr>
              <p:cNvPr id="18" name="Picture 2" descr="Dibujo: El Comic: Globos">
                <a:extLst>
                  <a:ext uri="{FF2B5EF4-FFF2-40B4-BE49-F238E27FC236}">
                    <a16:creationId xmlns:a16="http://schemas.microsoft.com/office/drawing/2014/main" id="{88656754-FF53-AC4A-AEEB-0CBC9B3893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02828" flipH="1">
                <a:off x="7584710" y="4268868"/>
                <a:ext cx="3165157" cy="24031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6129B2-1240-40BB-9BBB-55524634DDC2}"/>
                  </a:ext>
                </a:extLst>
              </p:cNvPr>
              <p:cNvSpPr txBox="1"/>
              <p:nvPr/>
            </p:nvSpPr>
            <p:spPr>
              <a:xfrm rot="189254">
                <a:off x="8475219" y="5275084"/>
                <a:ext cx="156383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-valencia" sz="2000" b="1" dirty="0">
                    <a:latin typeface="Abadi" panose="020B0604020104020204" pitchFamily="34" charset="0"/>
                  </a:rPr>
                  <a:t>Donald Trump said it...</a:t>
                </a:r>
                <a:endParaRPr lang="es-ES" sz="2000" b="1" dirty="0">
                  <a:latin typeface="Abadi" panose="020B0604020104020204" pitchFamily="34" charset="0"/>
                </a:endParaRPr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B28489C1-A0EF-3F44-B60A-01D24DFF2CFE}"/>
                </a:ext>
              </a:extLst>
            </p:cNvPr>
            <p:cNvGrpSpPr/>
            <p:nvPr/>
          </p:nvGrpSpPr>
          <p:grpSpPr>
            <a:xfrm>
              <a:off x="2076202" y="4217633"/>
              <a:ext cx="3299970" cy="2505489"/>
              <a:chOff x="2076202" y="4217633"/>
              <a:chExt cx="3299970" cy="2505489"/>
            </a:xfrm>
          </p:grpSpPr>
          <p:pic>
            <p:nvPicPr>
              <p:cNvPr id="15" name="Picture 2" descr="Dibujo: El Comic: Globos">
                <a:extLst>
                  <a:ext uri="{FF2B5EF4-FFF2-40B4-BE49-F238E27FC236}">
                    <a16:creationId xmlns:a16="http://schemas.microsoft.com/office/drawing/2014/main" id="{3F125085-7D4A-9C4F-A124-E7808E2C97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77343" flipH="1">
                <a:off x="2076202" y="4217633"/>
                <a:ext cx="3299970" cy="25054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60EB26-797C-4F07-979F-F02CFA3AAC83}"/>
                  </a:ext>
                </a:extLst>
              </p:cNvPr>
              <p:cNvSpPr txBox="1"/>
              <p:nvPr/>
            </p:nvSpPr>
            <p:spPr>
              <a:xfrm>
                <a:off x="2600002" y="4941168"/>
                <a:ext cx="20543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-valencia" sz="2000" b="1" dirty="0">
                    <a:latin typeface="Abadi" panose="020B0604020104020204" pitchFamily="34" charset="0"/>
                  </a:rPr>
                  <a:t>I’ve tried it and it worked for me</a:t>
                </a:r>
                <a:endParaRPr lang="es-ES" sz="2000" b="1" dirty="0">
                  <a:latin typeface="Abadi" panose="020B0604020104020204" pitchFamily="34" charset="0"/>
                </a:endParaRPr>
              </a:p>
            </p:txBody>
          </p: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F074C951-86D9-1A4B-AC45-C0B0B661A211}"/>
                </a:ext>
              </a:extLst>
            </p:cNvPr>
            <p:cNvGrpSpPr/>
            <p:nvPr/>
          </p:nvGrpSpPr>
          <p:grpSpPr>
            <a:xfrm>
              <a:off x="3855717" y="3146473"/>
              <a:ext cx="2479610" cy="1882635"/>
              <a:chOff x="3855717" y="3146473"/>
              <a:chExt cx="2479610" cy="1882635"/>
            </a:xfrm>
          </p:grpSpPr>
          <p:pic>
            <p:nvPicPr>
              <p:cNvPr id="17" name="Picture 2" descr="Dibujo: El Comic: Globos">
                <a:extLst>
                  <a:ext uri="{FF2B5EF4-FFF2-40B4-BE49-F238E27FC236}">
                    <a16:creationId xmlns:a16="http://schemas.microsoft.com/office/drawing/2014/main" id="{9FD7B0FE-68A7-4EF3-AF76-C397A5223E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855717" y="3146473"/>
                <a:ext cx="2479610" cy="1882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90CF7A-307B-4D5E-B442-4AD5542952F2}"/>
                  </a:ext>
                </a:extLst>
              </p:cNvPr>
              <p:cNvSpPr txBox="1"/>
              <p:nvPr/>
            </p:nvSpPr>
            <p:spPr>
              <a:xfrm>
                <a:off x="4213394" y="3677710"/>
                <a:ext cx="20596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-valencia" sz="2000" b="1" dirty="0"/>
                  <a:t>This influencer </a:t>
                </a:r>
              </a:p>
              <a:p>
                <a:r>
                  <a:rPr lang="ca-ES-valencia" sz="2000" b="1" dirty="0"/>
                  <a:t>said that...</a:t>
                </a:r>
                <a:endParaRPr lang="es-ES" sz="2000" b="1" dirty="0"/>
              </a:p>
            </p:txBody>
          </p:sp>
        </p:grp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D420473-6226-0D4B-B095-0E19C6924A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767" y="4946348"/>
              <a:ext cx="1265560" cy="1265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DF4871D0-0D95-8E40-9542-B85D626D048B}"/>
                </a:ext>
              </a:extLst>
            </p:cNvPr>
            <p:cNvGrpSpPr/>
            <p:nvPr/>
          </p:nvGrpSpPr>
          <p:grpSpPr>
            <a:xfrm rot="21130335">
              <a:off x="6668659" y="2462729"/>
              <a:ext cx="2521823" cy="3321483"/>
              <a:chOff x="6955896" y="2597415"/>
              <a:chExt cx="2521823" cy="3321483"/>
            </a:xfrm>
          </p:grpSpPr>
          <p:pic>
            <p:nvPicPr>
              <p:cNvPr id="16" name="Picture 2" descr="Dibujo: El Comic: Globos">
                <a:extLst>
                  <a:ext uri="{FF2B5EF4-FFF2-40B4-BE49-F238E27FC236}">
                    <a16:creationId xmlns:a16="http://schemas.microsoft.com/office/drawing/2014/main" id="{31FF4DCC-1F1C-6049-954C-12F5A64F4E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899960" flipH="1">
                <a:off x="6556066" y="2997245"/>
                <a:ext cx="3321483" cy="25218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AE069A-8FA9-4D59-9E11-E0C4057D172B}"/>
                  </a:ext>
                </a:extLst>
              </p:cNvPr>
              <p:cNvSpPr txBox="1"/>
              <p:nvPr/>
            </p:nvSpPr>
            <p:spPr>
              <a:xfrm rot="537973">
                <a:off x="7686284" y="3726966"/>
                <a:ext cx="1207637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-valencia" sz="2000" b="1" dirty="0">
                    <a:latin typeface="Abadi" panose="020B0604020104020204" pitchFamily="34" charset="0"/>
                  </a:rPr>
                  <a:t>My friend, who is a doctor, told me </a:t>
                </a:r>
                <a:endParaRPr lang="es-ES" sz="2000" b="1" dirty="0">
                  <a:latin typeface="Abadi" panose="020B06040201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44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HOW DO HOAXES GO VIRAL?</a:t>
            </a:r>
          </a:p>
        </p:txBody>
      </p:sp>
      <p:sp>
        <p:nvSpPr>
          <p:cNvPr id="8" name="Con la pandemia del COVID19 hemos visto cómo los bulos se han multiplicado a través de las redes sociales.">
            <a:extLst>
              <a:ext uri="{FF2B5EF4-FFF2-40B4-BE49-F238E27FC236}">
                <a16:creationId xmlns:a16="http://schemas.microsoft.com/office/drawing/2014/main" id="{25897542-B524-4890-A3DD-BF72F20C1959}"/>
              </a:ext>
            </a:extLst>
          </p:cNvPr>
          <p:cNvSpPr txBox="1"/>
          <p:nvPr/>
        </p:nvSpPr>
        <p:spPr>
          <a:xfrm>
            <a:off x="875656" y="2604907"/>
            <a:ext cx="5184576" cy="868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 defTabSz="457200">
              <a:lnSpc>
                <a:spcPts val="7300"/>
              </a:lnSpc>
              <a:spcBef>
                <a:spcPts val="1200"/>
              </a:spcBef>
              <a:defRPr sz="41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B84357-D089-48C7-8040-4787A5885163}"/>
              </a:ext>
            </a:extLst>
          </p:cNvPr>
          <p:cNvSpPr txBox="1"/>
          <p:nvPr/>
        </p:nvSpPr>
        <p:spPr>
          <a:xfrm>
            <a:off x="695400" y="1213458"/>
            <a:ext cx="10626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-valencia" sz="4800" b="1" dirty="0">
                <a:latin typeface="Montserrat"/>
              </a:rPr>
              <a:t>Hoaxes </a:t>
            </a:r>
            <a:r>
              <a:rPr lang="ca-ES-valencia" sz="4800" dirty="0">
                <a:latin typeface="Montserrat"/>
              </a:rPr>
              <a:t>usually spread quickly because they</a:t>
            </a:r>
            <a:r>
              <a:rPr lang="ca-ES-valencia" sz="4800" b="1" dirty="0">
                <a:latin typeface="Montserrat"/>
              </a:rPr>
              <a:t> prey on our emotions</a:t>
            </a:r>
            <a:endParaRPr lang="es-ES" sz="4800" b="1" dirty="0">
              <a:latin typeface="Montserrat"/>
            </a:endParaRP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2FF4D453-EA77-1D4F-B364-9A26AB462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63" y="4326768"/>
            <a:ext cx="1257820" cy="1257820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56BD6DE5-8DF8-7342-8935-AA72AAD050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32" y="4691235"/>
            <a:ext cx="1257820" cy="1257820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182C1242-3640-BE40-AB22-CCF29C215B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97" y="4703055"/>
            <a:ext cx="1257820" cy="1257820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5AF07161-F4FC-774D-B347-6FCFB1953E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00" y="4174567"/>
            <a:ext cx="1410021" cy="141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2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HOW DO HOAXES GO VIRAL?</a:t>
            </a:r>
          </a:p>
          <a:p>
            <a:endParaRPr lang="es-ES" sz="2400" b="1" dirty="0">
              <a:latin typeface="Montserrat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 la pandemia del COVID19 hemos visto cómo los bulos se han multiplicado a través de las redes sociales.">
            <a:extLst>
              <a:ext uri="{FF2B5EF4-FFF2-40B4-BE49-F238E27FC236}">
                <a16:creationId xmlns:a16="http://schemas.microsoft.com/office/drawing/2014/main" id="{25897542-B524-4890-A3DD-BF72F20C1959}"/>
              </a:ext>
            </a:extLst>
          </p:cNvPr>
          <p:cNvSpPr txBox="1"/>
          <p:nvPr/>
        </p:nvSpPr>
        <p:spPr>
          <a:xfrm>
            <a:off x="875656" y="2604907"/>
            <a:ext cx="5184576" cy="868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 defTabSz="457200">
              <a:lnSpc>
                <a:spcPts val="7300"/>
              </a:lnSpc>
              <a:spcBef>
                <a:spcPts val="1200"/>
              </a:spcBef>
              <a:defRPr sz="41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B84357-D089-48C7-8040-4787A5885163}"/>
              </a:ext>
            </a:extLst>
          </p:cNvPr>
          <p:cNvSpPr txBox="1"/>
          <p:nvPr/>
        </p:nvSpPr>
        <p:spPr>
          <a:xfrm>
            <a:off x="519866" y="1183559"/>
            <a:ext cx="4549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-valencia" sz="3600" b="1" dirty="0">
                <a:latin typeface="Montserrat"/>
              </a:rPr>
              <a:t>Health hoaxes </a:t>
            </a:r>
            <a:r>
              <a:rPr lang="ca-ES-valencia" sz="3600" dirty="0">
                <a:latin typeface="Montserrat"/>
              </a:rPr>
              <a:t>prey on:</a:t>
            </a:r>
            <a:endParaRPr lang="es-ES" sz="3600" b="1" dirty="0">
              <a:latin typeface="Montserra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B4FC56-060C-4945-A607-A75C1DBC4909}"/>
              </a:ext>
            </a:extLst>
          </p:cNvPr>
          <p:cNvSpPr txBox="1"/>
          <p:nvPr/>
        </p:nvSpPr>
        <p:spPr>
          <a:xfrm>
            <a:off x="1421657" y="2261513"/>
            <a:ext cx="54796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-valencia" sz="3600" dirty="0">
                <a:latin typeface="Montserrat"/>
              </a:rPr>
              <a:t>Our fear of illness and death</a:t>
            </a:r>
          </a:p>
          <a:p>
            <a:endParaRPr lang="ca-ES-valencia" sz="2400" dirty="0">
              <a:latin typeface="Montserra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C4D5BE-EA24-4D8F-A7E7-6ED4619F5A96}"/>
              </a:ext>
            </a:extLst>
          </p:cNvPr>
          <p:cNvSpPr txBox="1"/>
          <p:nvPr/>
        </p:nvSpPr>
        <p:spPr>
          <a:xfrm>
            <a:off x="1572460" y="4120139"/>
            <a:ext cx="6100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-valencia" sz="3600" dirty="0">
                <a:latin typeface="Montserrat"/>
              </a:rPr>
              <a:t>Hope for finding a solution</a:t>
            </a:r>
            <a:endParaRPr lang="es-ES" sz="3600" dirty="0">
              <a:latin typeface="Montserrat"/>
            </a:endParaRP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EEB6B2E2-0C69-514B-B162-E3AF60ABFF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4" y="3732448"/>
            <a:ext cx="1142256" cy="1142256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FCF4A42C-013C-7A47-AE25-9BF9E31425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4" y="2138194"/>
            <a:ext cx="782216" cy="7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5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HOW DO HOAXES GO VIRAL?</a:t>
            </a:r>
          </a:p>
        </p:txBody>
      </p:sp>
      <p:sp>
        <p:nvSpPr>
          <p:cNvPr id="8" name="Rectángulo 13">
            <a:extLst>
              <a:ext uri="{FF2B5EF4-FFF2-40B4-BE49-F238E27FC236}">
                <a16:creationId xmlns:a16="http://schemas.microsoft.com/office/drawing/2014/main" id="{EB25103C-4EA5-4D8B-B9D3-F04DF96D7028}"/>
              </a:ext>
            </a:extLst>
          </p:cNvPr>
          <p:cNvSpPr/>
          <p:nvPr/>
        </p:nvSpPr>
        <p:spPr>
          <a:xfrm>
            <a:off x="4511824" y="1241091"/>
            <a:ext cx="252200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b="1" dirty="0" err="1">
                <a:latin typeface="Montserrat" pitchFamily="2" charset="77"/>
              </a:rPr>
              <a:t>Food</a:t>
            </a:r>
            <a:endParaRPr lang="es-ES" sz="2500" b="1" dirty="0"/>
          </a:p>
        </p:txBody>
      </p:sp>
      <p:pic>
        <p:nvPicPr>
          <p:cNvPr id="18" name="Gráfico 35" descr="Aguja">
            <a:extLst>
              <a:ext uri="{FF2B5EF4-FFF2-40B4-BE49-F238E27FC236}">
                <a16:creationId xmlns:a16="http://schemas.microsoft.com/office/drawing/2014/main" id="{71D4E7D7-EC8D-48B5-89ED-FD49372C9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1473" y="3285886"/>
            <a:ext cx="914400" cy="914400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1DD85B20-38C6-434C-9563-9201734609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680" y="1126186"/>
            <a:ext cx="712800" cy="712800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68A696D1-D571-5C4A-9C8B-2A1525D90D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913590"/>
            <a:ext cx="1142256" cy="1142256"/>
          </a:xfrm>
          <a:prstGeom prst="rect">
            <a:avLst/>
          </a:prstGeom>
        </p:spPr>
      </p:pic>
      <p:pic>
        <p:nvPicPr>
          <p:cNvPr id="13" name="Imagen 1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E26AD412-6091-445D-A9E4-3664505002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92" y="1834214"/>
            <a:ext cx="3877426" cy="3877426"/>
          </a:xfrm>
          <a:prstGeom prst="rect">
            <a:avLst/>
          </a:prstGeom>
        </p:spPr>
      </p:pic>
      <p:pic>
        <p:nvPicPr>
          <p:cNvPr id="15" name="Imagen 14" descr="Imagen que contiene Forma&#10;&#10;Descripción generada automáticamente">
            <a:extLst>
              <a:ext uri="{FF2B5EF4-FFF2-40B4-BE49-F238E27FC236}">
                <a16:creationId xmlns:a16="http://schemas.microsoft.com/office/drawing/2014/main" id="{EBF28BDD-14CE-4AB4-8391-848037D6B5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055846"/>
            <a:ext cx="4077072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HOW DO HOAXES GO VIRAL?</a:t>
            </a:r>
          </a:p>
        </p:txBody>
      </p:sp>
      <p:pic>
        <p:nvPicPr>
          <p:cNvPr id="18" name="Gráfico 35" descr="Aguja">
            <a:extLst>
              <a:ext uri="{FF2B5EF4-FFF2-40B4-BE49-F238E27FC236}">
                <a16:creationId xmlns:a16="http://schemas.microsoft.com/office/drawing/2014/main" id="{71D4E7D7-EC8D-48B5-89ED-FD49372C9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1473" y="3285886"/>
            <a:ext cx="914400" cy="914400"/>
          </a:xfrm>
          <a:prstGeom prst="rect">
            <a:avLst/>
          </a:prstGeom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9CA49578-11E0-4D40-B4A6-75DF82AAC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3" y="2138193"/>
            <a:ext cx="2730964" cy="2730964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6CBCA0D-47F9-B345-8D8D-A8C65E6CFCF7}"/>
              </a:ext>
            </a:extLst>
          </p:cNvPr>
          <p:cNvSpPr/>
          <p:nvPr/>
        </p:nvSpPr>
        <p:spPr>
          <a:xfrm>
            <a:off x="4511824" y="1241091"/>
            <a:ext cx="252200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b="1" dirty="0" err="1">
                <a:latin typeface="Montserrat" pitchFamily="2" charset="77"/>
              </a:rPr>
              <a:t>Food</a:t>
            </a:r>
            <a:endParaRPr lang="es-ES" sz="2500" b="1" dirty="0"/>
          </a:p>
        </p:txBody>
      </p:sp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A9BFBA40-89DD-494D-B3E4-FD260E4187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680" y="1126186"/>
            <a:ext cx="712800" cy="712800"/>
          </a:xfrm>
          <a:prstGeom prst="rect">
            <a:avLst/>
          </a:prstGeom>
        </p:spPr>
      </p:pic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99D5EB3-E3BD-447C-916C-FF55D0EECB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210" y="1718145"/>
            <a:ext cx="4454605" cy="445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0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HOW DO HOAXES GO VIRAL?</a:t>
            </a:r>
          </a:p>
        </p:txBody>
      </p:sp>
      <p:sp>
        <p:nvSpPr>
          <p:cNvPr id="12" name="Rectángulo 15">
            <a:extLst>
              <a:ext uri="{FF2B5EF4-FFF2-40B4-BE49-F238E27FC236}">
                <a16:creationId xmlns:a16="http://schemas.microsoft.com/office/drawing/2014/main" id="{C3E38C87-8DAB-483E-AFA3-D2753785926F}"/>
              </a:ext>
            </a:extLst>
          </p:cNvPr>
          <p:cNvSpPr/>
          <p:nvPr/>
        </p:nvSpPr>
        <p:spPr>
          <a:xfrm>
            <a:off x="5015880" y="1171703"/>
            <a:ext cx="20269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b="1" dirty="0" err="1">
                <a:solidFill>
                  <a:srgbClr val="000000"/>
                </a:solidFill>
                <a:latin typeface="Montserrat" pitchFamily="2" charset="77"/>
              </a:rPr>
              <a:t>Vaccines</a:t>
            </a:r>
            <a:endParaRPr lang="es-ES" sz="2500" b="1" dirty="0"/>
          </a:p>
        </p:txBody>
      </p:sp>
      <p:pic>
        <p:nvPicPr>
          <p:cNvPr id="15" name="Imagen 1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F79922E-CD92-A14D-BC60-FEA6AD920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361" y="1126186"/>
            <a:ext cx="894119" cy="894119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6CD63B9E-DB6E-EC43-914E-1C29950AD6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60" y="4607182"/>
            <a:ext cx="1540075" cy="1540075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372A9E7-C254-8B44-8A3F-ACE3C34E6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496" y="4816383"/>
            <a:ext cx="1383019" cy="1383019"/>
          </a:xfrm>
          <a:prstGeom prst="rect">
            <a:avLst/>
          </a:prstGeom>
        </p:spPr>
      </p:pic>
      <p:pic>
        <p:nvPicPr>
          <p:cNvPr id="13" name="Imagen 1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C107209F-C19B-465A-A815-3C4D3D1C41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6" y="1867054"/>
            <a:ext cx="6205319" cy="2474696"/>
          </a:xfrm>
          <a:prstGeom prst="rect">
            <a:avLst/>
          </a:prstGeom>
        </p:spPr>
      </p:pic>
      <p:sp>
        <p:nvSpPr>
          <p:cNvPr id="7" name="FALSO">
            <a:extLst>
              <a:ext uri="{FF2B5EF4-FFF2-40B4-BE49-F238E27FC236}">
                <a16:creationId xmlns:a16="http://schemas.microsoft.com/office/drawing/2014/main" id="{747A7800-E6DB-4DA3-899F-E34A93D47A00}"/>
              </a:ext>
            </a:extLst>
          </p:cNvPr>
          <p:cNvSpPr txBox="1"/>
          <p:nvPr/>
        </p:nvSpPr>
        <p:spPr>
          <a:xfrm rot="19931614">
            <a:off x="2500709" y="1256493"/>
            <a:ext cx="1814184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99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sz="4400" dirty="0">
                <a:solidFill>
                  <a:srgbClr val="FF0000"/>
                </a:solidFill>
              </a:rPr>
              <a:t>FA</a:t>
            </a:r>
            <a:r>
              <a:rPr lang="es-ES" sz="4400" dirty="0">
                <a:solidFill>
                  <a:srgbClr val="FF0000"/>
                </a:solidFill>
              </a:rPr>
              <a:t>KE</a:t>
            </a:r>
            <a:endParaRPr sz="4400" dirty="0">
              <a:solidFill>
                <a:srgbClr val="FF0000"/>
              </a:solidFill>
            </a:endParaRPr>
          </a:p>
        </p:txBody>
      </p:sp>
      <p:pic>
        <p:nvPicPr>
          <p:cNvPr id="17" name="Imagen 1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25B341A-BFB4-4CEB-B9BC-10B7973A42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86" y="2263346"/>
            <a:ext cx="5020211" cy="2336596"/>
          </a:xfrm>
          <a:prstGeom prst="rect">
            <a:avLst/>
          </a:prstGeom>
        </p:spPr>
      </p:pic>
      <p:sp>
        <p:nvSpPr>
          <p:cNvPr id="18" name="FALSO">
            <a:extLst>
              <a:ext uri="{FF2B5EF4-FFF2-40B4-BE49-F238E27FC236}">
                <a16:creationId xmlns:a16="http://schemas.microsoft.com/office/drawing/2014/main" id="{7F9E068E-0B6C-4A96-ACF9-B6D4DFFA896B}"/>
              </a:ext>
            </a:extLst>
          </p:cNvPr>
          <p:cNvSpPr txBox="1"/>
          <p:nvPr/>
        </p:nvSpPr>
        <p:spPr>
          <a:xfrm rot="19931614">
            <a:off x="8043905" y="3098529"/>
            <a:ext cx="1814184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99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sz="4400" dirty="0">
                <a:solidFill>
                  <a:srgbClr val="FF0000"/>
                </a:solidFill>
              </a:rPr>
              <a:t>FA</a:t>
            </a:r>
            <a:r>
              <a:rPr lang="es-ES" sz="4400" dirty="0">
                <a:solidFill>
                  <a:srgbClr val="FF0000"/>
                </a:solidFill>
              </a:rPr>
              <a:t>KE</a:t>
            </a:r>
            <a:endParaRPr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2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HOW DO HOAXES GO VIRAL?</a:t>
            </a:r>
          </a:p>
        </p:txBody>
      </p:sp>
      <p:sp>
        <p:nvSpPr>
          <p:cNvPr id="30" name="Rectángulo 14">
            <a:extLst>
              <a:ext uri="{FF2B5EF4-FFF2-40B4-BE49-F238E27FC236}">
                <a16:creationId xmlns:a16="http://schemas.microsoft.com/office/drawing/2014/main" id="{E7804A80-06AA-4790-9A57-643E11DB3A22}"/>
              </a:ext>
            </a:extLst>
          </p:cNvPr>
          <p:cNvSpPr/>
          <p:nvPr/>
        </p:nvSpPr>
        <p:spPr>
          <a:xfrm>
            <a:off x="3993282" y="1120741"/>
            <a:ext cx="4205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b="1" dirty="0" err="1">
                <a:solidFill>
                  <a:srgbClr val="000000"/>
                </a:solidFill>
                <a:latin typeface="Montserrat" pitchFamily="2" charset="77"/>
              </a:rPr>
              <a:t>Alternative</a:t>
            </a:r>
            <a:r>
              <a:rPr lang="es-ES" sz="2500" b="1" dirty="0">
                <a:solidFill>
                  <a:srgbClr val="000000"/>
                </a:solidFill>
                <a:latin typeface="Montserrat" pitchFamily="2" charset="77"/>
              </a:rPr>
              <a:t> </a:t>
            </a:r>
            <a:r>
              <a:rPr lang="es-ES" sz="2500" b="1" dirty="0" err="1">
                <a:solidFill>
                  <a:srgbClr val="000000"/>
                </a:solidFill>
                <a:latin typeface="Montserrat" pitchFamily="2" charset="77"/>
              </a:rPr>
              <a:t>therapies</a:t>
            </a:r>
            <a:endParaRPr lang="es-ES" sz="2500" b="1" dirty="0"/>
          </a:p>
        </p:txBody>
      </p:sp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4228042B-7D47-0346-8393-41A12CDFC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64552" y="1157129"/>
            <a:ext cx="745463" cy="745463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CCC5D5B3-4570-C641-9C92-14FF41D1EF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4" y="2924944"/>
            <a:ext cx="1849372" cy="1849372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E8A3FE67-8390-42C9-9275-A1FAA3709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7708" y="1684367"/>
            <a:ext cx="5256584" cy="4698051"/>
          </a:xfrm>
          <a:prstGeom prst="rect">
            <a:avLst/>
          </a:prstGeom>
        </p:spPr>
      </p:pic>
      <p:sp>
        <p:nvSpPr>
          <p:cNvPr id="13" name="FALSO">
            <a:extLst>
              <a:ext uri="{FF2B5EF4-FFF2-40B4-BE49-F238E27FC236}">
                <a16:creationId xmlns:a16="http://schemas.microsoft.com/office/drawing/2014/main" id="{82871DA9-637E-405D-BE93-54CD94C7A973}"/>
              </a:ext>
            </a:extLst>
          </p:cNvPr>
          <p:cNvSpPr txBox="1"/>
          <p:nvPr/>
        </p:nvSpPr>
        <p:spPr>
          <a:xfrm rot="19931614">
            <a:off x="8674051" y="1481885"/>
            <a:ext cx="1814184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99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sz="4400" dirty="0">
                <a:solidFill>
                  <a:srgbClr val="FF0000"/>
                </a:solidFill>
              </a:rPr>
              <a:t>FA</a:t>
            </a:r>
            <a:r>
              <a:rPr lang="es-ES" sz="4400" dirty="0">
                <a:solidFill>
                  <a:srgbClr val="FF0000"/>
                </a:solidFill>
              </a:rPr>
              <a:t>KE</a:t>
            </a:r>
            <a:endParaRPr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1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HOW DO HOAXES GO VIRAL?</a:t>
            </a:r>
          </a:p>
          <a:p>
            <a:endParaRPr lang="es-ES" sz="2400" b="1" dirty="0">
              <a:latin typeface="Montserrat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16">
            <a:extLst>
              <a:ext uri="{FF2B5EF4-FFF2-40B4-BE49-F238E27FC236}">
                <a16:creationId xmlns:a16="http://schemas.microsoft.com/office/drawing/2014/main" id="{0ABC4E7A-3954-43F2-8039-0B1BF0F2D948}"/>
              </a:ext>
            </a:extLst>
          </p:cNvPr>
          <p:cNvSpPr/>
          <p:nvPr/>
        </p:nvSpPr>
        <p:spPr>
          <a:xfrm>
            <a:off x="5159896" y="1174249"/>
            <a:ext cx="187220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b="1" dirty="0" err="1">
                <a:solidFill>
                  <a:srgbClr val="000000"/>
                </a:solidFill>
                <a:latin typeface="Montserrat" pitchFamily="2" charset="77"/>
              </a:rPr>
              <a:t>Cancer</a:t>
            </a:r>
            <a:endParaRPr lang="es-ES" sz="2500" b="1" dirty="0"/>
          </a:p>
        </p:txBody>
      </p:sp>
      <p:pic>
        <p:nvPicPr>
          <p:cNvPr id="14" name="Imagen 13" descr="Forma, Círculo&#10;&#10;Descripción generada automáticamente">
            <a:extLst>
              <a:ext uri="{FF2B5EF4-FFF2-40B4-BE49-F238E27FC236}">
                <a16:creationId xmlns:a16="http://schemas.microsoft.com/office/drawing/2014/main" id="{A2DEBACD-5EB6-BF45-8A87-85A8FD755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845" y="1174249"/>
            <a:ext cx="1171235" cy="1171235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0D5CB07E-AE0C-DD4C-B902-94ED9AE6B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4" y="2924944"/>
            <a:ext cx="1849372" cy="1849372"/>
          </a:xfrm>
          <a:prstGeom prst="rect">
            <a:avLst/>
          </a:prstGeom>
        </p:spPr>
      </p:pic>
      <p:pic>
        <p:nvPicPr>
          <p:cNvPr id="12" name="Imagen 11" descr="Imagen que contiene Texto&#10;&#10;Descripción generada automáticamente">
            <a:extLst>
              <a:ext uri="{FF2B5EF4-FFF2-40B4-BE49-F238E27FC236}">
                <a16:creationId xmlns:a16="http://schemas.microsoft.com/office/drawing/2014/main" id="{9D4ED641-9EB6-4B37-8379-96C2617F3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63" y="1730139"/>
            <a:ext cx="7128792" cy="4332824"/>
          </a:xfrm>
          <a:prstGeom prst="rect">
            <a:avLst/>
          </a:prstGeom>
        </p:spPr>
      </p:pic>
      <p:sp>
        <p:nvSpPr>
          <p:cNvPr id="13" name="FALSO">
            <a:extLst>
              <a:ext uri="{FF2B5EF4-FFF2-40B4-BE49-F238E27FC236}">
                <a16:creationId xmlns:a16="http://schemas.microsoft.com/office/drawing/2014/main" id="{7AC9B5A3-6EBB-45DA-9469-BBF375079006}"/>
              </a:ext>
            </a:extLst>
          </p:cNvPr>
          <p:cNvSpPr txBox="1"/>
          <p:nvPr/>
        </p:nvSpPr>
        <p:spPr>
          <a:xfrm rot="19931614">
            <a:off x="3292753" y="1905444"/>
            <a:ext cx="1814184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99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sz="4400" dirty="0">
                <a:solidFill>
                  <a:srgbClr val="FF0000"/>
                </a:solidFill>
              </a:rPr>
              <a:t>FA</a:t>
            </a:r>
            <a:r>
              <a:rPr lang="es-ES" sz="4400" dirty="0">
                <a:solidFill>
                  <a:srgbClr val="FF0000"/>
                </a:solidFill>
              </a:rPr>
              <a:t>KE</a:t>
            </a:r>
            <a:endParaRPr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11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HOW DO HOAXES GO VIRAL?</a:t>
            </a:r>
          </a:p>
        </p:txBody>
      </p:sp>
      <p:sp>
        <p:nvSpPr>
          <p:cNvPr id="2" name="Rectángulo 14">
            <a:extLst>
              <a:ext uri="{FF2B5EF4-FFF2-40B4-BE49-F238E27FC236}">
                <a16:creationId xmlns:a16="http://schemas.microsoft.com/office/drawing/2014/main" id="{BC4C0055-5FFB-4F93-A17B-3EB710E19744}"/>
              </a:ext>
            </a:extLst>
          </p:cNvPr>
          <p:cNvSpPr/>
          <p:nvPr/>
        </p:nvSpPr>
        <p:spPr>
          <a:xfrm>
            <a:off x="4914900" y="1215916"/>
            <a:ext cx="2362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b="1" dirty="0" err="1">
                <a:solidFill>
                  <a:srgbClr val="000000"/>
                </a:solidFill>
                <a:latin typeface="Montserrat" pitchFamily="2" charset="77"/>
              </a:rPr>
              <a:t>COVID</a:t>
            </a:r>
            <a:r>
              <a:rPr lang="es-ES" sz="2500" b="1" dirty="0">
                <a:solidFill>
                  <a:srgbClr val="000000"/>
                </a:solidFill>
                <a:latin typeface="Montserrat" pitchFamily="2" charset="77"/>
              </a:rPr>
              <a:t>-19</a:t>
            </a:r>
            <a:endParaRPr lang="es-ES" sz="2500" b="1" dirty="0"/>
          </a:p>
        </p:txBody>
      </p:sp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68C3730F-56FD-384D-A7F9-0863F381BA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555814"/>
            <a:ext cx="1540075" cy="1540075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14B260FE-696F-6842-8F39-0CEE67C78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4810034"/>
            <a:ext cx="1383019" cy="1383019"/>
          </a:xfrm>
          <a:prstGeom prst="rect">
            <a:avLst/>
          </a:prstGeom>
        </p:spPr>
      </p:pic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3FCE3516-73B0-AF4D-861C-EA1DD726DA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586" y="936239"/>
            <a:ext cx="998240" cy="998240"/>
          </a:xfrm>
          <a:prstGeom prst="rect">
            <a:avLst/>
          </a:prstGeom>
        </p:spPr>
      </p:pic>
      <p:pic>
        <p:nvPicPr>
          <p:cNvPr id="13" name="Imagen 1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85AF912D-8A54-49C0-919D-910AD153B2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7"/>
          <a:stretch/>
        </p:blipFill>
        <p:spPr>
          <a:xfrm>
            <a:off x="178571" y="1967193"/>
            <a:ext cx="6130031" cy="2371069"/>
          </a:xfrm>
          <a:prstGeom prst="rect">
            <a:avLst/>
          </a:prstGeom>
        </p:spPr>
      </p:pic>
      <p:sp>
        <p:nvSpPr>
          <p:cNvPr id="14" name="FALSO">
            <a:extLst>
              <a:ext uri="{FF2B5EF4-FFF2-40B4-BE49-F238E27FC236}">
                <a16:creationId xmlns:a16="http://schemas.microsoft.com/office/drawing/2014/main" id="{CD381F0F-9A61-476D-AB41-4B5B966EE662}"/>
              </a:ext>
            </a:extLst>
          </p:cNvPr>
          <p:cNvSpPr txBox="1"/>
          <p:nvPr/>
        </p:nvSpPr>
        <p:spPr>
          <a:xfrm>
            <a:off x="2615144" y="1435359"/>
            <a:ext cx="1256883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300" b="1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r>
              <a:rPr sz="4400" dirty="0">
                <a:solidFill>
                  <a:srgbClr val="FF0000"/>
                </a:solidFill>
              </a:rPr>
              <a:t>FA</a:t>
            </a:r>
            <a:r>
              <a:rPr lang="es-ES" sz="4400" dirty="0">
                <a:solidFill>
                  <a:srgbClr val="FF0000"/>
                </a:solidFill>
              </a:rPr>
              <a:t>KE</a:t>
            </a:r>
            <a:endParaRPr sz="4400" dirty="0">
              <a:solidFill>
                <a:srgbClr val="FF0000"/>
              </a:solidFill>
            </a:endParaRPr>
          </a:p>
        </p:txBody>
      </p:sp>
      <p:pic>
        <p:nvPicPr>
          <p:cNvPr id="18" name="Imagen 17" descr="Texto&#10;&#10;Descripción generada automáticamente">
            <a:extLst>
              <a:ext uri="{FF2B5EF4-FFF2-40B4-BE49-F238E27FC236}">
                <a16:creationId xmlns:a16="http://schemas.microsoft.com/office/drawing/2014/main" id="{07F212FA-2957-4E0E-B4F5-5E245707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79" y="1990583"/>
            <a:ext cx="4433391" cy="2741345"/>
          </a:xfrm>
          <a:prstGeom prst="rect">
            <a:avLst/>
          </a:prstGeom>
        </p:spPr>
      </p:pic>
      <p:sp>
        <p:nvSpPr>
          <p:cNvPr id="19" name="FALSO">
            <a:extLst>
              <a:ext uri="{FF2B5EF4-FFF2-40B4-BE49-F238E27FC236}">
                <a16:creationId xmlns:a16="http://schemas.microsoft.com/office/drawing/2014/main" id="{C073FE67-F48F-4682-836C-D442C4ED583A}"/>
              </a:ext>
            </a:extLst>
          </p:cNvPr>
          <p:cNvSpPr txBox="1"/>
          <p:nvPr/>
        </p:nvSpPr>
        <p:spPr>
          <a:xfrm>
            <a:off x="8319973" y="1335659"/>
            <a:ext cx="1256883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300" b="1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r>
              <a:rPr sz="4400" dirty="0">
                <a:solidFill>
                  <a:srgbClr val="FF0000"/>
                </a:solidFill>
              </a:rPr>
              <a:t>FA</a:t>
            </a:r>
            <a:r>
              <a:rPr lang="es-ES" sz="4400" dirty="0">
                <a:solidFill>
                  <a:srgbClr val="FF0000"/>
                </a:solidFill>
              </a:rPr>
              <a:t>KE</a:t>
            </a:r>
            <a:endParaRPr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09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9174</TotalTime>
  <Words>296</Words>
  <Application>Microsoft Office PowerPoint</Application>
  <PresentationFormat>Panorámica</PresentationFormat>
  <Paragraphs>66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Abadi</vt:lpstr>
      <vt:lpstr>Arial</vt:lpstr>
      <vt:lpstr>Bahnschrift</vt:lpstr>
      <vt:lpstr>Calibri</vt:lpstr>
      <vt:lpstr>Calibri Light</vt:lpstr>
      <vt:lpstr>Montserrat</vt:lpstr>
      <vt:lpstr>Montserrat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Guadalupe Greses Domínguez</cp:lastModifiedBy>
  <cp:revision>140</cp:revision>
  <dcterms:created xsi:type="dcterms:W3CDTF">2020-03-03T15:37:41Z</dcterms:created>
  <dcterms:modified xsi:type="dcterms:W3CDTF">2020-12-22T12:04:48Z</dcterms:modified>
</cp:coreProperties>
</file>