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5" r:id="rId3"/>
    <p:sldId id="291" r:id="rId4"/>
    <p:sldId id="301" r:id="rId5"/>
    <p:sldId id="302" r:id="rId6"/>
    <p:sldId id="300" r:id="rId7"/>
    <p:sldId id="299" r:id="rId8"/>
    <p:sldId id="306" r:id="rId9"/>
    <p:sldId id="293" r:id="rId10"/>
    <p:sldId id="294" r:id="rId11"/>
    <p:sldId id="304" r:id="rId12"/>
    <p:sldId id="265" r:id="rId13"/>
    <p:sldId id="264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1" clrIdx="0">
    <p:extLst>
      <p:ext uri="{19B8F6BF-5375-455C-9EA6-DF929625EA0E}">
        <p15:presenceInfo xmlns:p15="http://schemas.microsoft.com/office/powerpoint/2012/main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A"/>
    <a:srgbClr val="FBFBFB"/>
    <a:srgbClr val="FFFFFF"/>
    <a:srgbClr val="44546A"/>
    <a:srgbClr val="FFFF00"/>
    <a:srgbClr val="EC5A60"/>
    <a:srgbClr val="FF85FF"/>
    <a:srgbClr val="0432FF"/>
    <a:srgbClr val="FFFC00"/>
    <a:srgbClr val="E2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88904" autoAdjust="0"/>
  </p:normalViewPr>
  <p:slideViewPr>
    <p:cSldViewPr>
      <p:cViewPr varScale="1">
        <p:scale>
          <a:sx n="68" d="100"/>
          <a:sy n="68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BD42-5435-C243-B177-6A69F4C82F4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119F6-759F-674E-889E-8E220B52E7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56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</a:t>
            </a:r>
            <a:r>
              <a:rPr lang="es-ES" dirty="0" err="1"/>
              <a:t>www.flaticon.com</a:t>
            </a:r>
            <a:r>
              <a:rPr lang="es-ES" dirty="0"/>
              <a:t>/</a:t>
            </a:r>
            <a:r>
              <a:rPr lang="es-ES" dirty="0" err="1"/>
              <a:t>authors</a:t>
            </a:r>
            <a:r>
              <a:rPr lang="es-ES" dirty="0"/>
              <a:t>/flat-</a:t>
            </a:r>
            <a:r>
              <a:rPr lang="es-ES" dirty="0" err="1"/>
              <a:t>icons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2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3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91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54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86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7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8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4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1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35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0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77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44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2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92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92528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tge 16">
            <a:extLst>
              <a:ext uri="{FF2B5EF4-FFF2-40B4-BE49-F238E27FC236}">
                <a16:creationId xmlns:a16="http://schemas.microsoft.com/office/drawing/2014/main" id="{FCA9D783-B545-4178-A571-4095753C86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327" y="5625486"/>
            <a:ext cx="2704892" cy="771597"/>
          </a:xfrm>
          <a:prstGeom prst="rect">
            <a:avLst/>
          </a:prstGeom>
        </p:spPr>
      </p:pic>
      <p:pic>
        <p:nvPicPr>
          <p:cNvPr id="10" name="Imagen 9" descr="Imagen que contiene reloj, señal, dibujo&#10;&#10;Descripción generada automáticamente">
            <a:extLst>
              <a:ext uri="{FF2B5EF4-FFF2-40B4-BE49-F238E27FC236}">
                <a16:creationId xmlns:a16="http://schemas.microsoft.com/office/drawing/2014/main" id="{EF4DDBAE-361B-5D44-9842-73AE94F0CA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915" y="1700808"/>
            <a:ext cx="3708170" cy="1903527"/>
          </a:xfrm>
          <a:prstGeom prst="rect">
            <a:avLst/>
          </a:prstGeom>
        </p:spPr>
      </p:pic>
      <p:sp>
        <p:nvSpPr>
          <p:cNvPr id="3" name="CuadroTexto 5">
            <a:extLst>
              <a:ext uri="{FF2B5EF4-FFF2-40B4-BE49-F238E27FC236}">
                <a16:creationId xmlns:a16="http://schemas.microsoft.com/office/drawing/2014/main" id="{5FFBB0E1-C03D-478B-9525-88D5B3F039C4}"/>
              </a:ext>
            </a:extLst>
          </p:cNvPr>
          <p:cNvSpPr txBox="1"/>
          <p:nvPr/>
        </p:nvSpPr>
        <p:spPr>
          <a:xfrm>
            <a:off x="1150586" y="4603775"/>
            <a:ext cx="9890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-valencia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D</a:t>
            </a:r>
            <a:r>
              <a:rPr lang="es-ES" sz="4400" dirty="0" err="1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esinformación</a:t>
            </a:r>
            <a:r>
              <a:rPr lang="es-ES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 en salud. Introducción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D48DB3AB-0F9A-4368-90BC-C5ADF51CC066}"/>
              </a:ext>
            </a:extLst>
          </p:cNvPr>
          <p:cNvSpPr txBox="1"/>
          <p:nvPr/>
        </p:nvSpPr>
        <p:spPr>
          <a:xfrm>
            <a:off x="4718058" y="3756891"/>
            <a:ext cx="2755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latin typeface="Bahnschrift" panose="020B0502040204020203" pitchFamily="34" charset="0"/>
                <a:ea typeface="Verdana" panose="020B0604030504040204" pitchFamily="34" charset="0"/>
              </a:rPr>
              <a:t>MÓDULO 1</a:t>
            </a:r>
          </a:p>
        </p:txBody>
      </p:sp>
    </p:spTree>
    <p:extLst>
      <p:ext uri="{BB962C8B-B14F-4D97-AF65-F5344CB8AC3E}">
        <p14:creationId xmlns:p14="http://schemas.microsoft.com/office/powerpoint/2010/main" val="20503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333B00-265D-C140-BE37-C4C77F312489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¿POR QUÉ SON TAN PELIGROSOS LOS BULOS EN SALUD?</a:t>
            </a: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24F943B7-7B7F-E54F-A465-48C7E9F978FD}"/>
              </a:ext>
            </a:extLst>
          </p:cNvPr>
          <p:cNvSpPr/>
          <p:nvPr/>
        </p:nvSpPr>
        <p:spPr>
          <a:xfrm>
            <a:off x="2135560" y="1578910"/>
            <a:ext cx="5845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" pitchFamily="2" charset="77"/>
              </a:rPr>
              <a:t>Falsas alarmas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BB409F2-47F6-AF43-98E5-D773ED18D7B1}"/>
              </a:ext>
            </a:extLst>
          </p:cNvPr>
          <p:cNvSpPr/>
          <p:nvPr/>
        </p:nvSpPr>
        <p:spPr>
          <a:xfrm>
            <a:off x="2142186" y="2845307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" pitchFamily="2" charset="77"/>
              </a:rPr>
              <a:t>Exacerbar epidemias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F93E0FA-54D4-7C44-A168-026228B09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744" y="1712690"/>
            <a:ext cx="3126637" cy="242759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CF2EB3-50E0-324D-9A4B-1F1D68DFD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46" y="1398808"/>
            <a:ext cx="926232" cy="926232"/>
          </a:xfrm>
          <a:prstGeom prst="rect">
            <a:avLst/>
          </a:prstGeom>
        </p:spPr>
      </p:pic>
      <p:sp>
        <p:nvSpPr>
          <p:cNvPr id="15" name="TextBox 20">
            <a:extLst>
              <a:ext uri="{FF2B5EF4-FFF2-40B4-BE49-F238E27FC236}">
                <a16:creationId xmlns:a16="http://schemas.microsoft.com/office/drawing/2014/main" id="{6CECCC77-B989-7847-BEC1-C37CB0AD97DC}"/>
              </a:ext>
            </a:extLst>
          </p:cNvPr>
          <p:cNvSpPr txBox="1"/>
          <p:nvPr/>
        </p:nvSpPr>
        <p:spPr>
          <a:xfrm>
            <a:off x="2142186" y="4023179"/>
            <a:ext cx="10153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"/>
              </a:rPr>
              <a:t>Desprestigio de terceros </a:t>
            </a: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2E796C5A-3968-B64B-9A5A-1EFD984732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93" y="3986014"/>
            <a:ext cx="782216" cy="782216"/>
          </a:xfrm>
          <a:prstGeom prst="rect">
            <a:avLst/>
          </a:prstGeom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07325F6A-E722-6142-B1DE-5543AEBF39AE}"/>
              </a:ext>
            </a:extLst>
          </p:cNvPr>
          <p:cNvSpPr txBox="1"/>
          <p:nvPr/>
        </p:nvSpPr>
        <p:spPr>
          <a:xfrm>
            <a:off x="2142186" y="5187777"/>
            <a:ext cx="74544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"/>
              </a:rPr>
              <a:t>Confusión entre pacientes</a:t>
            </a:r>
          </a:p>
        </p:txBody>
      </p:sp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E411C3CC-764B-764E-9555-07C901838B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45" y="2721760"/>
            <a:ext cx="867533" cy="867533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E33C63EC-F4F3-DE43-8AB6-69037294792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40" y="5121061"/>
            <a:ext cx="858738" cy="8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333B00-265D-C140-BE37-C4C77F312489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En resumen…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B64608-6FA3-439C-B22B-EB22EB346E89}"/>
              </a:ext>
            </a:extLst>
          </p:cNvPr>
          <p:cNvSpPr txBox="1"/>
          <p:nvPr/>
        </p:nvSpPr>
        <p:spPr>
          <a:xfrm>
            <a:off x="1703512" y="1859849"/>
            <a:ext cx="100761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Montserrat"/>
              </a:rPr>
              <a:t>La desinformación puede tener graves consecuencias para la salud de las personas.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774394EA-5B40-B249-AA4D-BEB27A4F11F1}"/>
              </a:ext>
            </a:extLst>
          </p:cNvPr>
          <p:cNvSpPr txBox="1"/>
          <p:nvPr/>
        </p:nvSpPr>
        <p:spPr>
          <a:xfrm>
            <a:off x="1554560" y="3789040"/>
            <a:ext cx="10446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Montserrat"/>
              </a:rPr>
              <a:t>Aunque los bulos no sean malintencionados, pueden ser perjudiciales</a:t>
            </a:r>
          </a:p>
        </p:txBody>
      </p:sp>
      <p:pic>
        <p:nvPicPr>
          <p:cNvPr id="8" name="Gráfico 7" descr="Insignia 1">
            <a:extLst>
              <a:ext uri="{FF2B5EF4-FFF2-40B4-BE49-F238E27FC236}">
                <a16:creationId xmlns:a16="http://schemas.microsoft.com/office/drawing/2014/main" id="{76F3E467-6642-DE46-B1B3-787DF5E50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" y="2060848"/>
            <a:ext cx="914400" cy="914400"/>
          </a:xfrm>
          <a:prstGeom prst="rect">
            <a:avLst/>
          </a:prstGeom>
        </p:spPr>
      </p:pic>
      <p:pic>
        <p:nvPicPr>
          <p:cNvPr id="10" name="Gráfico 9" descr="Insignia">
            <a:extLst>
              <a:ext uri="{FF2B5EF4-FFF2-40B4-BE49-F238E27FC236}">
                <a16:creationId xmlns:a16="http://schemas.microsoft.com/office/drawing/2014/main" id="{5EF533D2-1D4C-4F46-A47D-6F2C8CD86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20" y="38247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333B00-265D-C140-BE37-C4C77F312489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SIGUIENTES MÓDULOS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88D69-6910-479F-B0F3-E85D5330C9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038" y="1211760"/>
            <a:ext cx="9755924" cy="54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4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333B00-265D-C140-BE37-C4C77F312489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SIGUIENTES MÓDULOS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128A3E-826E-4526-8D05-F2F8B9D5F9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546" y="1283503"/>
            <a:ext cx="9748909" cy="54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8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022113B-7E87-0C4B-908D-BE8CD7AF7BB4}"/>
              </a:ext>
            </a:extLst>
          </p:cNvPr>
          <p:cNvSpPr/>
          <p:nvPr/>
        </p:nvSpPr>
        <p:spPr>
          <a:xfrm>
            <a:off x="2206068" y="2859884"/>
            <a:ext cx="3478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Montserrat"/>
              </a:rPr>
              <a:t>Alimentación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9AB6851-611B-2A4E-AE8A-15690B495200}"/>
              </a:ext>
            </a:extLst>
          </p:cNvPr>
          <p:cNvSpPr/>
          <p:nvPr/>
        </p:nvSpPr>
        <p:spPr>
          <a:xfrm>
            <a:off x="4391104" y="5500666"/>
            <a:ext cx="5622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000000"/>
                </a:solidFill>
                <a:latin typeface="Montserrat"/>
              </a:rPr>
              <a:t>Terapias alternativas</a:t>
            </a:r>
            <a:endParaRPr lang="es-ES" sz="3600" dirty="0">
              <a:latin typeface="Montserra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D8A7F62-8460-AA4F-B408-F469C41ED3AE}"/>
              </a:ext>
            </a:extLst>
          </p:cNvPr>
          <p:cNvSpPr/>
          <p:nvPr/>
        </p:nvSpPr>
        <p:spPr>
          <a:xfrm>
            <a:off x="2488168" y="4317483"/>
            <a:ext cx="2290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000000"/>
                </a:solidFill>
                <a:latin typeface="Montserrat"/>
              </a:rPr>
              <a:t>Vacunas</a:t>
            </a:r>
            <a:endParaRPr lang="es-ES" sz="3600" dirty="0">
              <a:latin typeface="Montserrat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FC1F8E-2758-274E-B741-56B7F7C615A2}"/>
              </a:ext>
            </a:extLst>
          </p:cNvPr>
          <p:cNvSpPr/>
          <p:nvPr/>
        </p:nvSpPr>
        <p:spPr>
          <a:xfrm>
            <a:off x="7934418" y="4297263"/>
            <a:ext cx="2078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000000"/>
                </a:solidFill>
                <a:latin typeface="Montserrat"/>
              </a:rPr>
              <a:t>Cáncer</a:t>
            </a:r>
            <a:endParaRPr lang="es-ES" sz="3600" dirty="0">
              <a:latin typeface="Montserrat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¿CUÁLES SON LOS TEMAS MÁS FRECUENTES?</a:t>
            </a:r>
          </a:p>
        </p:txBody>
      </p:sp>
      <p:sp>
        <p:nvSpPr>
          <p:cNvPr id="2" name="Rectángulo 14">
            <a:extLst>
              <a:ext uri="{FF2B5EF4-FFF2-40B4-BE49-F238E27FC236}">
                <a16:creationId xmlns:a16="http://schemas.microsoft.com/office/drawing/2014/main" id="{CE5FF16E-261A-4FEB-9E29-A72A85492B72}"/>
              </a:ext>
            </a:extLst>
          </p:cNvPr>
          <p:cNvSpPr/>
          <p:nvPr/>
        </p:nvSpPr>
        <p:spPr>
          <a:xfrm>
            <a:off x="7872794" y="3011357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err="1">
                <a:solidFill>
                  <a:srgbClr val="000000"/>
                </a:solidFill>
                <a:latin typeface="Montserrat"/>
              </a:rPr>
              <a:t>COVID</a:t>
            </a:r>
            <a:r>
              <a:rPr lang="es-ES" sz="3600" dirty="0">
                <a:solidFill>
                  <a:srgbClr val="000000"/>
                </a:solidFill>
                <a:latin typeface="Montserrat"/>
              </a:rPr>
              <a:t>-19</a:t>
            </a:r>
            <a:endParaRPr lang="es-ES" sz="3600" dirty="0">
              <a:latin typeface="Montserrat"/>
            </a:endParaRPr>
          </a:p>
        </p:txBody>
      </p:sp>
      <p:sp>
        <p:nvSpPr>
          <p:cNvPr id="3" name="Con la pandemia del COVID19 hemos visto cómo los bulos se han multiplicado a través de las redes sociales.">
            <a:extLst>
              <a:ext uri="{FF2B5EF4-FFF2-40B4-BE49-F238E27FC236}">
                <a16:creationId xmlns:a16="http://schemas.microsoft.com/office/drawing/2014/main" id="{601B5043-4FA3-4357-9BEB-836D9F5B2F65}"/>
              </a:ext>
            </a:extLst>
          </p:cNvPr>
          <p:cNvSpPr txBox="1"/>
          <p:nvPr/>
        </p:nvSpPr>
        <p:spPr>
          <a:xfrm>
            <a:off x="116825" y="1208706"/>
            <a:ext cx="11856640" cy="839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lnSpc>
                <a:spcPts val="7300"/>
              </a:lnSpc>
              <a:spcBef>
                <a:spcPts val="1200"/>
              </a:spcBef>
              <a:defRPr sz="41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a-ES-valencia" sz="3600" b="1" dirty="0">
                <a:latin typeface="Montserrat Light" pitchFamily="2" charset="77"/>
                <a:cs typeface="Calibri" panose="020F0502020204030204" pitchFamily="34" charset="0"/>
              </a:rPr>
              <a:t>Hay tantos bulos como dudas sobre nuestra salud</a:t>
            </a:r>
          </a:p>
        </p:txBody>
      </p:sp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761F8FA-222C-7B4F-9BE7-D8E60B72B5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06298" y="5451101"/>
            <a:ext cx="745463" cy="745463"/>
          </a:xfrm>
          <a:prstGeom prst="rect">
            <a:avLst/>
          </a:prstGeom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90BB29D3-749C-2841-A210-B7987AC982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1" y="4286820"/>
            <a:ext cx="745463" cy="745463"/>
          </a:xfrm>
          <a:prstGeom prst="rect">
            <a:avLst/>
          </a:prstGeom>
        </p:spPr>
      </p:pic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A49CB561-035E-EC4E-9CB3-BCC5437CBE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58" y="2847608"/>
            <a:ext cx="709418" cy="709418"/>
          </a:xfrm>
          <a:prstGeom prst="rect">
            <a:avLst/>
          </a:prstGeom>
        </p:spPr>
      </p:pic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1368B90-C5CC-3D49-89BC-CB5F7A5689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4212196"/>
            <a:ext cx="894119" cy="894119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7A764BE-5EC2-DB44-AA15-985425AA83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023" y="2801270"/>
            <a:ext cx="998240" cy="9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474B866-B49B-49E8-8F23-235D7A6B78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840" y="2528512"/>
            <a:ext cx="2300059" cy="2747781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022113B-7E87-0C4B-908D-BE8CD7AF7BB4}"/>
              </a:ext>
            </a:extLst>
          </p:cNvPr>
          <p:cNvSpPr/>
          <p:nvPr/>
        </p:nvSpPr>
        <p:spPr>
          <a:xfrm>
            <a:off x="3523515" y="1111419"/>
            <a:ext cx="41044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ontserrat" pitchFamily="2" charset="77"/>
              </a:rPr>
              <a:t>El ajo cura el cáncer</a:t>
            </a:r>
            <a:endParaRPr lang="es-ES" sz="2400" b="1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¿CUÁLES SON LOS TEMAS MÁS FRECUENTES?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7899E1-B9B4-4E76-BCB0-D22BA3867462}"/>
              </a:ext>
            </a:extLst>
          </p:cNvPr>
          <p:cNvSpPr txBox="1"/>
          <p:nvPr/>
        </p:nvSpPr>
        <p:spPr>
          <a:xfrm>
            <a:off x="439045" y="1579689"/>
            <a:ext cx="4536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Un ajo al día aumenta la vida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7C1A8A-C255-4480-8F07-CA4D841FE4DF}"/>
              </a:ext>
            </a:extLst>
          </p:cNvPr>
          <p:cNvSpPr txBox="1"/>
          <p:nvPr/>
        </p:nvSpPr>
        <p:spPr>
          <a:xfrm>
            <a:off x="377035" y="5610747"/>
            <a:ext cx="11012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Leelawadee" panose="020B0604020202020204" pitchFamily="34" charset="0"/>
                <a:cs typeface="Leelawadee" panose="020B0604020202020204" pitchFamily="34" charset="0"/>
              </a:rPr>
              <a:t>El ajo es el mejor antiséptico, antibiótico y antimicótico natural que existe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2E69B5-7BB3-4F6E-8837-CF5F1E6142FD}"/>
              </a:ext>
            </a:extLst>
          </p:cNvPr>
          <p:cNvSpPr txBox="1"/>
          <p:nvPr/>
        </p:nvSpPr>
        <p:spPr>
          <a:xfrm>
            <a:off x="695400" y="6176033"/>
            <a:ext cx="5800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Bradley Hand" pitchFamily="2" charset="77"/>
              </a:rPr>
              <a:t>El ajo tiene poder anticoagulante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5341D0-7EC7-479B-9B2D-1FBEE4E37958}"/>
              </a:ext>
            </a:extLst>
          </p:cNvPr>
          <p:cNvSpPr txBox="1"/>
          <p:nvPr/>
        </p:nvSpPr>
        <p:spPr>
          <a:xfrm>
            <a:off x="2686247" y="2153507"/>
            <a:ext cx="3212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"/>
              </a:rPr>
              <a:t>El ajo baja la fiebre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2AF35F-066F-4FD5-8E3B-9B8DD6600AA7}"/>
              </a:ext>
            </a:extLst>
          </p:cNvPr>
          <p:cNvSpPr txBox="1"/>
          <p:nvPr/>
        </p:nvSpPr>
        <p:spPr>
          <a:xfrm>
            <a:off x="6987275" y="2583864"/>
            <a:ext cx="4995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Agency FB" panose="020F0502020204030204" pitchFamily="34" charset="0"/>
                <a:cs typeface="Agency FB" panose="020F0502020204030204" pitchFamily="34" charset="0"/>
              </a:rPr>
              <a:t>El ajo protege el corazón y las arterias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9A25B0-A03A-4847-B6CE-4F56612C0384}"/>
              </a:ext>
            </a:extLst>
          </p:cNvPr>
          <p:cNvSpPr txBox="1"/>
          <p:nvPr/>
        </p:nvSpPr>
        <p:spPr>
          <a:xfrm>
            <a:off x="6365070" y="1660442"/>
            <a:ext cx="5624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Helvetica" pitchFamily="2" charset="0"/>
              </a:rPr>
              <a:t>El ajo refuerza las defensas del organismo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83AB27-249B-4AA1-959B-8F82CBCCEBB2}"/>
              </a:ext>
            </a:extLst>
          </p:cNvPr>
          <p:cNvSpPr txBox="1"/>
          <p:nvPr/>
        </p:nvSpPr>
        <p:spPr>
          <a:xfrm>
            <a:off x="7472331" y="4464228"/>
            <a:ext cx="45170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Gujarati Sangam MN" pitchFamily="2" charset="0"/>
                <a:cs typeface="Gujarati Sangam MN" pitchFamily="2" charset="0"/>
              </a:rPr>
              <a:t>El ajo normaliza los niveles elevados de tensión arterial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46574A-EF50-47F8-AED1-18CC98DF5A12}"/>
              </a:ext>
            </a:extLst>
          </p:cNvPr>
          <p:cNvSpPr txBox="1"/>
          <p:nvPr/>
        </p:nvSpPr>
        <p:spPr>
          <a:xfrm>
            <a:off x="7362163" y="3302237"/>
            <a:ext cx="4719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Esphimere" panose="020B0603030202020204" pitchFamily="34" charset="77"/>
                <a:ea typeface="Esphimere" panose="020B0603030202020204" pitchFamily="34" charset="77"/>
              </a:rPr>
              <a:t>El ajo es muy útil en el tratamiento de infecciones estomacales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383952-5905-4FE2-A8E7-C783A41845A9}"/>
              </a:ext>
            </a:extLst>
          </p:cNvPr>
          <p:cNvSpPr txBox="1"/>
          <p:nvPr/>
        </p:nvSpPr>
        <p:spPr>
          <a:xfrm>
            <a:off x="1353505" y="3303625"/>
            <a:ext cx="3024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Castellar" panose="020F0502020204030204" pitchFamily="34" charset="0"/>
                <a:cs typeface="Castellar" panose="020F0502020204030204" pitchFamily="34" charset="0"/>
              </a:rPr>
              <a:t>El ajo es expectorante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B6890E-0687-48E3-9D9C-561E7FD5607A}"/>
              </a:ext>
            </a:extLst>
          </p:cNvPr>
          <p:cNvSpPr txBox="1"/>
          <p:nvPr/>
        </p:nvSpPr>
        <p:spPr>
          <a:xfrm>
            <a:off x="377035" y="4180776"/>
            <a:ext cx="4381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American Typewriter" panose="02090604020004020304" pitchFamily="18" charset="77"/>
              </a:rPr>
              <a:t>El ajo normaliza los niveles elevados de glucosa en sangre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3B54A2-2DC4-4F64-AA8F-B669BEE1B542}"/>
              </a:ext>
            </a:extLst>
          </p:cNvPr>
          <p:cNvSpPr txBox="1"/>
          <p:nvPr/>
        </p:nvSpPr>
        <p:spPr>
          <a:xfrm>
            <a:off x="6672064" y="6168705"/>
            <a:ext cx="6099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Bebas Neue" panose="020B0606020202050201" pitchFamily="34" charset="77"/>
              </a:rPr>
              <a:t>El ajo ayuda a regular la función tiroidea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D177FF-17A8-4147-A576-303926D81ADF}"/>
              </a:ext>
            </a:extLst>
          </p:cNvPr>
          <p:cNvSpPr txBox="1"/>
          <p:nvPr/>
        </p:nvSpPr>
        <p:spPr>
          <a:xfrm>
            <a:off x="481178" y="2655526"/>
            <a:ext cx="45365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Apple Color Emoji" pitchFamily="2" charset="0"/>
                <a:ea typeface="Apple Color Emoji" pitchFamily="2" charset="0"/>
              </a:rPr>
              <a:t>El ajo es un eficaz </a:t>
            </a:r>
            <a:r>
              <a:rPr lang="es-ES" sz="2400" b="1" dirty="0" err="1">
                <a:latin typeface="Apple Color Emoji" pitchFamily="2" charset="0"/>
                <a:ea typeface="Apple Color Emoji" pitchFamily="2" charset="0"/>
              </a:rPr>
              <a:t>antiverrugas</a:t>
            </a:r>
            <a:endParaRPr lang="es-ES" sz="2400" b="1" dirty="0">
              <a:latin typeface="Apple Color Emoji" pitchFamily="2" charset="0"/>
              <a:ea typeface="Apple Color Emoji" pitchFamily="2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66ECFA3D-A0DB-9D4F-AAAA-A1003CEE60E0}"/>
              </a:ext>
            </a:extLst>
          </p:cNvPr>
          <p:cNvSpPr txBox="1"/>
          <p:nvPr/>
        </p:nvSpPr>
        <p:spPr>
          <a:xfrm>
            <a:off x="4884044" y="3908283"/>
            <a:ext cx="1843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EC5A60"/>
                </a:solidFill>
                <a:latin typeface="Montserrat"/>
              </a:rPr>
              <a:t>El ajo cura </a:t>
            </a:r>
          </a:p>
          <a:p>
            <a:r>
              <a:rPr lang="es-ES" sz="2400" b="1" dirty="0">
                <a:solidFill>
                  <a:srgbClr val="EC5A60"/>
                </a:solidFill>
                <a:latin typeface="Montserrat"/>
              </a:rPr>
              <a:t>la </a:t>
            </a:r>
            <a:r>
              <a:rPr lang="es-ES" sz="2400" b="1" dirty="0" err="1">
                <a:solidFill>
                  <a:srgbClr val="EC5A60"/>
                </a:solidFill>
                <a:latin typeface="Montserrat"/>
              </a:rPr>
              <a:t>COVID</a:t>
            </a:r>
            <a:r>
              <a:rPr lang="es-ES" sz="2400" b="1" dirty="0">
                <a:solidFill>
                  <a:srgbClr val="EC5A60"/>
                </a:solidFill>
                <a:latin typeface="Montserrat"/>
              </a:rPr>
              <a:t>-19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358EAB1-9B5D-994D-BE15-E59747FCC90C}"/>
              </a:ext>
            </a:extLst>
          </p:cNvPr>
          <p:cNvSpPr/>
          <p:nvPr/>
        </p:nvSpPr>
        <p:spPr>
          <a:xfrm>
            <a:off x="9550121" y="520041"/>
            <a:ext cx="236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dirty="0">
                <a:latin typeface="Montserrat" pitchFamily="2" charset="77"/>
              </a:rPr>
              <a:t>Alimentación</a:t>
            </a:r>
            <a:endParaRPr lang="es-ES" sz="2500" dirty="0"/>
          </a:p>
        </p:txBody>
      </p:sp>
      <p:sp>
        <p:nvSpPr>
          <p:cNvPr id="2" name="FALSO">
            <a:extLst>
              <a:ext uri="{FF2B5EF4-FFF2-40B4-BE49-F238E27FC236}">
                <a16:creationId xmlns:a16="http://schemas.microsoft.com/office/drawing/2014/main" id="{280D383B-BAC4-41AC-95E5-994426320411}"/>
              </a:ext>
            </a:extLst>
          </p:cNvPr>
          <p:cNvSpPr txBox="1"/>
          <p:nvPr/>
        </p:nvSpPr>
        <p:spPr>
          <a:xfrm rot="19931614">
            <a:off x="4924779" y="2199161"/>
            <a:ext cx="1814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 err="1">
                <a:solidFill>
                  <a:srgbClr val="FF0000"/>
                </a:solidFill>
              </a:rPr>
              <a:t>FALSO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AE4A9306-8D51-4047-9041-41B8EA0B91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336" y="253015"/>
            <a:ext cx="1088090" cy="10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3" grpId="0"/>
      <p:bldP spid="35" grpId="0"/>
      <p:bldP spid="37" grpId="0"/>
      <p:bldP spid="39" grpId="0"/>
      <p:bldP spid="44" grpId="0"/>
      <p:bldP spid="45" grpId="0"/>
      <p:bldP spid="46" grpId="0"/>
      <p:bldP spid="48" grpId="0"/>
      <p:bldP spid="49" grpId="0"/>
      <p:bldP spid="51" grpId="0"/>
      <p:bldP spid="1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¿CUÁLES SON LOS TEMAS MÁS FRECUENTES?</a:t>
            </a:r>
          </a:p>
        </p:txBody>
      </p:sp>
      <p:sp>
        <p:nvSpPr>
          <p:cNvPr id="2" name="Rectángulo 14">
            <a:extLst>
              <a:ext uri="{FF2B5EF4-FFF2-40B4-BE49-F238E27FC236}">
                <a16:creationId xmlns:a16="http://schemas.microsoft.com/office/drawing/2014/main" id="{CE5FF16E-261A-4FEB-9E29-A72A85492B72}"/>
              </a:ext>
            </a:extLst>
          </p:cNvPr>
          <p:cNvSpPr/>
          <p:nvPr/>
        </p:nvSpPr>
        <p:spPr>
          <a:xfrm>
            <a:off x="2063552" y="1286603"/>
            <a:ext cx="236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dirty="0" err="1">
                <a:solidFill>
                  <a:srgbClr val="000000"/>
                </a:solidFill>
                <a:latin typeface="Montserrat" pitchFamily="2" charset="77"/>
              </a:rPr>
              <a:t>COVID</a:t>
            </a:r>
            <a:r>
              <a:rPr lang="es-ES" sz="2500" dirty="0">
                <a:solidFill>
                  <a:srgbClr val="000000"/>
                </a:solidFill>
                <a:latin typeface="Montserrat" pitchFamily="2" charset="77"/>
              </a:rPr>
              <a:t>-19</a:t>
            </a:r>
            <a:endParaRPr lang="es-ES" sz="2500" dirty="0"/>
          </a:p>
        </p:txBody>
      </p:sp>
      <p:pic>
        <p:nvPicPr>
          <p:cNvPr id="6" name="Imagen 5" descr="Imagen que contiene interior, foto, reloj, monitor&#10;&#10;Descripción generada automáticamente">
            <a:extLst>
              <a:ext uri="{FF2B5EF4-FFF2-40B4-BE49-F238E27FC236}">
                <a16:creationId xmlns:a16="http://schemas.microsoft.com/office/drawing/2014/main" id="{8EC40E2D-C502-C348-ADF1-392DF1B15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41" b="4983"/>
          <a:stretch/>
        </p:blipFill>
        <p:spPr>
          <a:xfrm>
            <a:off x="478742" y="1772816"/>
            <a:ext cx="5970936" cy="4608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B03A1E-50E2-48AD-ABC7-2C3851D9EE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649" y="1772816"/>
            <a:ext cx="4920488" cy="4600656"/>
          </a:xfrm>
          <a:prstGeom prst="rect">
            <a:avLst/>
          </a:prstGeom>
        </p:spPr>
      </p:pic>
      <p:sp>
        <p:nvSpPr>
          <p:cNvPr id="5" name="FALSO">
            <a:extLst>
              <a:ext uri="{FF2B5EF4-FFF2-40B4-BE49-F238E27FC236}">
                <a16:creationId xmlns:a16="http://schemas.microsoft.com/office/drawing/2014/main" id="{D50ECCEC-19D8-41EB-AC55-21858CB8A1D0}"/>
              </a:ext>
            </a:extLst>
          </p:cNvPr>
          <p:cNvSpPr txBox="1"/>
          <p:nvPr/>
        </p:nvSpPr>
        <p:spPr>
          <a:xfrm rot="19931614">
            <a:off x="8698735" y="2892990"/>
            <a:ext cx="1814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 err="1">
                <a:solidFill>
                  <a:srgbClr val="FF0000"/>
                </a:solidFill>
              </a:rPr>
              <a:t>FALSO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7" name="FALSO">
            <a:extLst>
              <a:ext uri="{FF2B5EF4-FFF2-40B4-BE49-F238E27FC236}">
                <a16:creationId xmlns:a16="http://schemas.microsoft.com/office/drawing/2014/main" id="{54F7E1EE-8FC7-40F3-A4A7-09C7781BDA85}"/>
              </a:ext>
            </a:extLst>
          </p:cNvPr>
          <p:cNvSpPr txBox="1"/>
          <p:nvPr/>
        </p:nvSpPr>
        <p:spPr>
          <a:xfrm rot="19931614">
            <a:off x="3220788" y="2671017"/>
            <a:ext cx="1814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 err="1">
                <a:solidFill>
                  <a:srgbClr val="FF0000"/>
                </a:solidFill>
              </a:rPr>
              <a:t>FALSO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55A0F887-7BF7-364B-BDEB-2E3AFF19C6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30" y="1054239"/>
            <a:ext cx="709418" cy="7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FC1F8E-2758-274E-B741-56B7F7C615A2}"/>
              </a:ext>
            </a:extLst>
          </p:cNvPr>
          <p:cNvSpPr/>
          <p:nvPr/>
        </p:nvSpPr>
        <p:spPr>
          <a:xfrm>
            <a:off x="2207568" y="1623303"/>
            <a:ext cx="15773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dirty="0">
                <a:solidFill>
                  <a:srgbClr val="000000"/>
                </a:solidFill>
                <a:latin typeface="Montserrat" pitchFamily="2" charset="77"/>
              </a:rPr>
              <a:t>Cáncer</a:t>
            </a:r>
            <a:endParaRPr lang="es-ES" sz="25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¿CUÁLES SON LOS TEMAS MÁS FRECUENTES?</a:t>
            </a:r>
          </a:p>
        </p:txBody>
      </p:sp>
      <p:pic>
        <p:nvPicPr>
          <p:cNvPr id="4" name="Imagen 3" descr="Imagen que contiene diferente, comida, diversos, artículos&#10;&#10;Descripción generada automáticamente">
            <a:extLst>
              <a:ext uri="{FF2B5EF4-FFF2-40B4-BE49-F238E27FC236}">
                <a16:creationId xmlns:a16="http://schemas.microsoft.com/office/drawing/2014/main" id="{D85CAFD3-E765-BA4F-8E70-42DC56C96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08" y="1193734"/>
            <a:ext cx="6480720" cy="4960186"/>
          </a:xfrm>
          <a:prstGeom prst="rect">
            <a:avLst/>
          </a:prstGeom>
        </p:spPr>
      </p:pic>
      <p:sp>
        <p:nvSpPr>
          <p:cNvPr id="2" name="FALSO">
            <a:extLst>
              <a:ext uri="{FF2B5EF4-FFF2-40B4-BE49-F238E27FC236}">
                <a16:creationId xmlns:a16="http://schemas.microsoft.com/office/drawing/2014/main" id="{0245955D-13A6-4EDE-98CA-EAB8139F3D2C}"/>
              </a:ext>
            </a:extLst>
          </p:cNvPr>
          <p:cNvSpPr txBox="1"/>
          <p:nvPr/>
        </p:nvSpPr>
        <p:spPr>
          <a:xfrm rot="19931614">
            <a:off x="4928399" y="4167169"/>
            <a:ext cx="1814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 err="1">
                <a:solidFill>
                  <a:srgbClr val="FF0000"/>
                </a:solidFill>
              </a:rPr>
              <a:t>FALSO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2" name="Imagen 11" descr="Forma, Círculo&#10;&#10;Descripción generada automáticamente">
            <a:extLst>
              <a:ext uri="{FF2B5EF4-FFF2-40B4-BE49-F238E27FC236}">
                <a16:creationId xmlns:a16="http://schemas.microsoft.com/office/drawing/2014/main" id="{CF53FA8E-51B2-F346-AA06-3867337229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899" y="1304445"/>
            <a:ext cx="938688" cy="9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9AB6851-611B-2A4E-AE8A-15690B495200}"/>
              </a:ext>
            </a:extLst>
          </p:cNvPr>
          <p:cNvSpPr/>
          <p:nvPr/>
        </p:nvSpPr>
        <p:spPr>
          <a:xfrm>
            <a:off x="1903862" y="1364975"/>
            <a:ext cx="3744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dirty="0">
                <a:solidFill>
                  <a:srgbClr val="000000"/>
                </a:solidFill>
                <a:latin typeface="Montserrat" pitchFamily="2" charset="77"/>
              </a:rPr>
              <a:t>Terapias alternativas</a:t>
            </a:r>
            <a:endParaRPr lang="es-ES" sz="25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¿CUÁLES SON LOS TEMAS MÁS FRECUENTES?</a:t>
            </a:r>
          </a:p>
        </p:txBody>
      </p:sp>
      <p:pic>
        <p:nvPicPr>
          <p:cNvPr id="4" name="Imagen 3" descr="Imagen que contiene persona, interior, hombre, mujer&#10;&#10;Descripción generada automáticamente">
            <a:extLst>
              <a:ext uri="{FF2B5EF4-FFF2-40B4-BE49-F238E27FC236}">
                <a16:creationId xmlns:a16="http://schemas.microsoft.com/office/drawing/2014/main" id="{0A0D2FBE-336C-304E-BA83-4019C339A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862" y="1842883"/>
            <a:ext cx="8384276" cy="4642905"/>
          </a:xfrm>
          <a:prstGeom prst="rect">
            <a:avLst/>
          </a:prstGeom>
        </p:spPr>
      </p:pic>
      <p:sp>
        <p:nvSpPr>
          <p:cNvPr id="2" name="FALSO">
            <a:extLst>
              <a:ext uri="{FF2B5EF4-FFF2-40B4-BE49-F238E27FC236}">
                <a16:creationId xmlns:a16="http://schemas.microsoft.com/office/drawing/2014/main" id="{7388897B-7A66-46F2-B2C8-22940B265FB4}"/>
              </a:ext>
            </a:extLst>
          </p:cNvPr>
          <p:cNvSpPr txBox="1"/>
          <p:nvPr/>
        </p:nvSpPr>
        <p:spPr>
          <a:xfrm rot="20831990">
            <a:off x="7829301" y="2168874"/>
            <a:ext cx="1814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 err="1">
                <a:solidFill>
                  <a:srgbClr val="FF0000"/>
                </a:solidFill>
              </a:rPr>
              <a:t>FALSO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336E4A5-D4C6-7F48-B893-2F99EC73DA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27479" y="1200803"/>
            <a:ext cx="745463" cy="7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D8A7F62-8460-AA4F-B408-F469C41ED3AE}"/>
              </a:ext>
            </a:extLst>
          </p:cNvPr>
          <p:cNvSpPr/>
          <p:nvPr/>
        </p:nvSpPr>
        <p:spPr>
          <a:xfrm>
            <a:off x="2294940" y="1558610"/>
            <a:ext cx="20269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dirty="0">
                <a:solidFill>
                  <a:srgbClr val="000000"/>
                </a:solidFill>
                <a:latin typeface="Montserrat" pitchFamily="2" charset="77"/>
              </a:rPr>
              <a:t>Vacunas</a:t>
            </a:r>
            <a:endParaRPr lang="es-ES" sz="25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¿CUÁLES SON LOS TEMAS MÁS FRECUENTES?</a:t>
            </a:r>
          </a:p>
        </p:txBody>
      </p:sp>
      <p:pic>
        <p:nvPicPr>
          <p:cNvPr id="4" name="Imagen 3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9EBCAABC-99EC-5847-8731-5F49ECCDA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03" y="2487671"/>
            <a:ext cx="11353800" cy="2133600"/>
          </a:xfrm>
          <a:prstGeom prst="rect">
            <a:avLst/>
          </a:prstGeom>
        </p:spPr>
      </p:pic>
      <p:sp>
        <p:nvSpPr>
          <p:cNvPr id="3" name="FALSO">
            <a:extLst>
              <a:ext uri="{FF2B5EF4-FFF2-40B4-BE49-F238E27FC236}">
                <a16:creationId xmlns:a16="http://schemas.microsoft.com/office/drawing/2014/main" id="{9BB45E20-D51C-4686-B189-AB68EE06AFA2}"/>
              </a:ext>
            </a:extLst>
          </p:cNvPr>
          <p:cNvSpPr txBox="1"/>
          <p:nvPr/>
        </p:nvSpPr>
        <p:spPr>
          <a:xfrm rot="19931614">
            <a:off x="8698735" y="2532950"/>
            <a:ext cx="1814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 err="1">
                <a:solidFill>
                  <a:srgbClr val="FF0000"/>
                </a:solidFill>
              </a:rPr>
              <a:t>FALSO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2" name="Imagen 1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9EAC7A6-5900-A441-AF9B-0E040A64C8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04" y="1335968"/>
            <a:ext cx="894119" cy="8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4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QUÉ ES LA DESINFORMACIÓN EN SALUD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5FC8F1E-3308-6B47-B1EB-ACFFD6D672DC}"/>
              </a:ext>
            </a:extLst>
          </p:cNvPr>
          <p:cNvSpPr txBox="1"/>
          <p:nvPr/>
        </p:nvSpPr>
        <p:spPr>
          <a:xfrm>
            <a:off x="2326904" y="1610292"/>
            <a:ext cx="9362176" cy="1660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Montserrat Light" pitchFamily="2" charset="77"/>
              </a:rPr>
              <a:t>Aunque</a:t>
            </a:r>
            <a:r>
              <a:rPr lang="en-US" sz="3600" b="1" dirty="0">
                <a:latin typeface="Montserrat Light" pitchFamily="2" charset="77"/>
              </a:rPr>
              <a:t> la </a:t>
            </a:r>
            <a:r>
              <a:rPr lang="en-US" sz="3600" b="1" dirty="0" err="1">
                <a:latin typeface="Montserrat Light" pitchFamily="2" charset="77"/>
              </a:rPr>
              <a:t>información</a:t>
            </a:r>
            <a:r>
              <a:rPr lang="en-US" sz="3600" b="1" dirty="0">
                <a:latin typeface="Montserrat Light" pitchFamily="2" charset="77"/>
              </a:rPr>
              <a:t> falsa no sea </a:t>
            </a:r>
            <a:r>
              <a:rPr lang="en-US" sz="3600" b="1" dirty="0" err="1">
                <a:latin typeface="Montserrat Light" pitchFamily="2" charset="77"/>
              </a:rPr>
              <a:t>intencionada</a:t>
            </a:r>
            <a:r>
              <a:rPr lang="en-US" sz="3600" b="1" dirty="0">
                <a:latin typeface="Montserrat Light" pitchFamily="2" charset="77"/>
              </a:rPr>
              <a:t> </a:t>
            </a:r>
            <a:r>
              <a:rPr lang="en-US" sz="3600" b="1" dirty="0" err="1">
                <a:latin typeface="Montserrat Light" pitchFamily="2" charset="77"/>
              </a:rPr>
              <a:t>puede</a:t>
            </a:r>
            <a:r>
              <a:rPr lang="en-US" sz="3600" b="1" dirty="0">
                <a:latin typeface="Montserrat Light" pitchFamily="2" charset="77"/>
              </a:rPr>
              <a:t> </a:t>
            </a:r>
            <a:r>
              <a:rPr lang="en-US" sz="3600" b="1" dirty="0" err="1">
                <a:latin typeface="Montserrat Light" pitchFamily="2" charset="77"/>
              </a:rPr>
              <a:t>afectarnos</a:t>
            </a:r>
            <a:endParaRPr lang="es-ES" sz="3600" b="1" dirty="0">
              <a:latin typeface="Montserrat Light" pitchFamily="2" charset="77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83167604-1239-0A4E-9341-5DAAC412CB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00" y="1344745"/>
            <a:ext cx="1934330" cy="1934330"/>
          </a:xfrm>
          <a:prstGeom prst="rect">
            <a:avLst/>
          </a:prstGeom>
        </p:spPr>
      </p:pic>
      <p:pic>
        <p:nvPicPr>
          <p:cNvPr id="5" name="flecha roja" descr="flecha roja">
            <a:hlinkClick r:id="" action="ppaction://media"/>
            <a:extLst>
              <a:ext uri="{FF2B5EF4-FFF2-40B4-BE49-F238E27FC236}">
                <a16:creationId xmlns:a16="http://schemas.microsoft.com/office/drawing/2014/main" id="{F3AEC713-B1D1-0D49-9449-BA61519842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7608" y="3305586"/>
            <a:ext cx="2486295" cy="24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333B00-265D-C140-BE37-C4C77F312489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¿POR QUÉ SON TAN PELIGROSOS LOS BULOS EN SALUD?</a:t>
            </a:r>
          </a:p>
        </p:txBody>
      </p:sp>
      <p:sp>
        <p:nvSpPr>
          <p:cNvPr id="3" name="Rectángulo 13">
            <a:extLst>
              <a:ext uri="{FF2B5EF4-FFF2-40B4-BE49-F238E27FC236}">
                <a16:creationId xmlns:a16="http://schemas.microsoft.com/office/drawing/2014/main" id="{981F92E6-C8BD-44EB-9C98-58833119B465}"/>
              </a:ext>
            </a:extLst>
          </p:cNvPr>
          <p:cNvSpPr/>
          <p:nvPr/>
        </p:nvSpPr>
        <p:spPr>
          <a:xfrm>
            <a:off x="2159671" y="3401478"/>
            <a:ext cx="8416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" pitchFamily="2" charset="77"/>
              </a:rPr>
              <a:t>Alternativas poco seguras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A3CA7-8191-48D8-8AED-B9BB883616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244" y="2972497"/>
            <a:ext cx="2087796" cy="156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6DBFC990-D0B0-0F47-80CC-9FA97671D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79" y="3113399"/>
            <a:ext cx="1131314" cy="1095960"/>
          </a:xfrm>
          <a:prstGeom prst="rect">
            <a:avLst/>
          </a:prstGeom>
        </p:spPr>
      </p:pic>
      <p:sp>
        <p:nvSpPr>
          <p:cNvPr id="9" name="Rectángulo 13">
            <a:extLst>
              <a:ext uri="{FF2B5EF4-FFF2-40B4-BE49-F238E27FC236}">
                <a16:creationId xmlns:a16="http://schemas.microsoft.com/office/drawing/2014/main" id="{7A865937-E635-D946-B982-1D29536CDCCE}"/>
              </a:ext>
            </a:extLst>
          </p:cNvPr>
          <p:cNvSpPr/>
          <p:nvPr/>
        </p:nvSpPr>
        <p:spPr>
          <a:xfrm>
            <a:off x="2180457" y="4843802"/>
            <a:ext cx="7265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err="1">
                <a:latin typeface="Montserrat" pitchFamily="2" charset="77"/>
              </a:rPr>
              <a:t>Pseudoterapias</a:t>
            </a:r>
            <a:r>
              <a:rPr lang="es-ES" sz="4000" dirty="0">
                <a:latin typeface="Montserrat" pitchFamily="2" charset="77"/>
              </a:rPr>
              <a:t> muy peligrosas para la salud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01F5EE77-14A6-FC45-8D53-03D6D7FF0B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96" y="4560936"/>
            <a:ext cx="2084400" cy="20844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2" name="Rectángulo 13">
            <a:extLst>
              <a:ext uri="{FF2B5EF4-FFF2-40B4-BE49-F238E27FC236}">
                <a16:creationId xmlns:a16="http://schemas.microsoft.com/office/drawing/2014/main" id="{A389686A-8456-7241-8DCF-705B6DB04223}"/>
              </a:ext>
            </a:extLst>
          </p:cNvPr>
          <p:cNvSpPr/>
          <p:nvPr/>
        </p:nvSpPr>
        <p:spPr>
          <a:xfrm>
            <a:off x="1991544" y="1628800"/>
            <a:ext cx="7454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" pitchFamily="2" charset="77"/>
              </a:rPr>
              <a:t> Abandono de tratamientos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BF23262-D8D7-AC41-878D-0D48996BC2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318482"/>
            <a:ext cx="1258641" cy="1258641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342F569B-93A3-794D-82F4-04A23B5738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16" y="4843802"/>
            <a:ext cx="1141720" cy="1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AF52C212-F8B9-7141-9594-B53DA46A8A99}">
  <we:reference id="wa104178141" version="4.3.3.0" store="es-E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BD12A1E-1928-4249-A0B1-04AFAFC59E56}">
  <we:reference id="wa104381063" version="1.0.0.1" store="es-E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1A85D9FF-56DF-D94E-A238-0E2AC1156006}">
  <we:reference id="wa200001396" version="2.1.6.0" store="es-ES" storeType="OMEX"/>
  <we:alternateReferences>
    <we:reference id="wa200001396" version="2.1.6.0" store="WA20000139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13953</TotalTime>
  <Words>291</Words>
  <Application>Microsoft Office PowerPoint</Application>
  <PresentationFormat>Panoramiczny</PresentationFormat>
  <Paragraphs>62</Paragraphs>
  <Slides>13</Slides>
  <Notes>5</Notes>
  <HiddenSlides>0</HiddenSlides>
  <MMClips>1</MMClips>
  <ScaleCrop>false</ScaleCrop>
  <HeadingPairs>
    <vt:vector size="6" baseType="variant">
      <vt:variant>
        <vt:lpstr>Używane czcionki</vt:lpstr>
      </vt:variant>
      <vt:variant>
        <vt:i4>16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30" baseType="lpstr">
      <vt:lpstr>Agency FB</vt:lpstr>
      <vt:lpstr>American Typewriter</vt:lpstr>
      <vt:lpstr>Apple Color Emoji</vt:lpstr>
      <vt:lpstr>Arial</vt:lpstr>
      <vt:lpstr>Bahnschrift</vt:lpstr>
      <vt:lpstr>Bebas Neue</vt:lpstr>
      <vt:lpstr>Bradley Hand</vt:lpstr>
      <vt:lpstr>Calibri</vt:lpstr>
      <vt:lpstr>Calibri Light</vt:lpstr>
      <vt:lpstr>Castellar</vt:lpstr>
      <vt:lpstr>Esphimere</vt:lpstr>
      <vt:lpstr>Gujarati Sangam MN</vt:lpstr>
      <vt:lpstr>Helvetica</vt:lpstr>
      <vt:lpstr>Leelawadee</vt:lpstr>
      <vt:lpstr>Montserrat</vt:lpstr>
      <vt:lpstr>Montserrat Light</vt:lpstr>
      <vt:lpstr>Tema de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Piotr Nowak</cp:lastModifiedBy>
  <cp:revision>145</cp:revision>
  <dcterms:created xsi:type="dcterms:W3CDTF">2020-03-03T15:37:41Z</dcterms:created>
  <dcterms:modified xsi:type="dcterms:W3CDTF">2021-02-02T12:18:39Z</dcterms:modified>
</cp:coreProperties>
</file>