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61" r:id="rId3"/>
    <p:sldId id="295" r:id="rId4"/>
    <p:sldId id="285" r:id="rId5"/>
    <p:sldId id="296" r:id="rId6"/>
    <p:sldId id="286" r:id="rId7"/>
    <p:sldId id="287" r:id="rId8"/>
    <p:sldId id="283" r:id="rId9"/>
    <p:sldId id="284" r:id="rId10"/>
    <p:sldId id="276" r:id="rId11"/>
    <p:sldId id="298" r:id="rId12"/>
    <p:sldId id="277" r:id="rId13"/>
    <p:sldId id="297" r:id="rId14"/>
    <p:sldId id="299" r:id="rId15"/>
    <p:sldId id="289" r:id="rId1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dor" initials="A" lastIdx="1" clrIdx="0">
    <p:extLst>
      <p:ext uri="{19B8F6BF-5375-455C-9EA6-DF929625EA0E}">
        <p15:presenceInfo xmlns:p15="http://schemas.microsoft.com/office/powerpoint/2012/main" userId="Administrad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009F9A"/>
    <a:srgbClr val="FF85FF"/>
    <a:srgbClr val="EC5A60"/>
    <a:srgbClr val="0432FF"/>
    <a:srgbClr val="FFFC00"/>
    <a:srgbClr val="E20612"/>
    <a:srgbClr val="F1D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59" autoAdjust="0"/>
    <p:restoredTop sz="77528" autoAdjust="0"/>
  </p:normalViewPr>
  <p:slideViewPr>
    <p:cSldViewPr>
      <p:cViewPr varScale="1">
        <p:scale>
          <a:sx n="59" d="100"/>
          <a:sy n="59" d="100"/>
        </p:scale>
        <p:origin x="66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4C1A2-CB3E-491C-940B-F46EFA5030DD}" type="datetimeFigureOut">
              <a:rPr lang="es-ES" smtClean="0"/>
              <a:t>02/02/2021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1971C-4541-46C1-9D7C-289B74541A7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6607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1971C-4541-46C1-9D7C-289B74541A73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35128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1971C-4541-46C1-9D7C-289B74541A73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2890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1971C-4541-46C1-9D7C-289B74541A73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26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1971C-4541-46C1-9D7C-289B74541A73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94727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1971C-4541-46C1-9D7C-289B74541A73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85616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1971C-4541-46C1-9D7C-289B74541A73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1862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1971C-4541-46C1-9D7C-289B74541A73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4586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1971C-4541-46C1-9D7C-289B74541A73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5331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1971C-4541-46C1-9D7C-289B74541A73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1338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1971C-4541-46C1-9D7C-289B74541A73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186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1971C-4541-46C1-9D7C-289B74541A73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1554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1971C-4541-46C1-9D7C-289B74541A73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6229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1971C-4541-46C1-9D7C-289B74541A73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7423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1971C-4541-46C1-9D7C-289B74541A73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0244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5C7F-BA23-4406-8F18-1C0341132763}" type="datetimeFigureOut">
              <a:rPr lang="es-ES" smtClean="0"/>
              <a:t>02/02/2021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905-45C5-4C39-93DD-3F9268E6B98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071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5C7F-BA23-4406-8F18-1C0341132763}" type="datetimeFigureOut">
              <a:rPr lang="es-ES" smtClean="0"/>
              <a:t>02/02/2021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905-45C5-4C39-93DD-3F9268E6B98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4880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5C7F-BA23-4406-8F18-1C0341132763}" type="datetimeFigureOut">
              <a:rPr lang="es-ES" smtClean="0"/>
              <a:t>02/02/2021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905-45C5-4C39-93DD-3F9268E6B98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949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5C7F-BA23-4406-8F18-1C0341132763}" type="datetimeFigureOut">
              <a:rPr lang="es-ES" smtClean="0"/>
              <a:t>02/02/2021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905-45C5-4C39-93DD-3F9268E6B98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3166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5C7F-BA23-4406-8F18-1C0341132763}" type="datetimeFigureOut">
              <a:rPr lang="es-ES" smtClean="0"/>
              <a:t>02/02/2021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905-45C5-4C39-93DD-3F9268E6B98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876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5C7F-BA23-4406-8F18-1C0341132763}" type="datetimeFigureOut">
              <a:rPr lang="es-ES" smtClean="0"/>
              <a:t>02/02/2021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905-45C5-4C39-93DD-3F9268E6B98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3351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5C7F-BA23-4406-8F18-1C0341132763}" type="datetimeFigureOut">
              <a:rPr lang="es-ES" smtClean="0"/>
              <a:t>02/02/2021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905-45C5-4C39-93DD-3F9268E6B98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2053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5C7F-BA23-4406-8F18-1C0341132763}" type="datetimeFigureOut">
              <a:rPr lang="es-ES" smtClean="0"/>
              <a:t>02/02/2021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905-45C5-4C39-93DD-3F9268E6B98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0778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5C7F-BA23-4406-8F18-1C0341132763}" type="datetimeFigureOut">
              <a:rPr lang="es-ES" smtClean="0"/>
              <a:t>02/02/2021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905-45C5-4C39-93DD-3F9268E6B98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2445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5C7F-BA23-4406-8F18-1C0341132763}" type="datetimeFigureOut">
              <a:rPr lang="es-ES" smtClean="0"/>
              <a:t>02/02/2021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905-45C5-4C39-93DD-3F9268E6B98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9296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5C7F-BA23-4406-8F18-1C0341132763}" type="datetimeFigureOut">
              <a:rPr lang="es-ES" smtClean="0"/>
              <a:t>02/02/2021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905-45C5-4C39-93DD-3F9268E6B98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496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75C7F-BA23-4406-8F18-1C0341132763}" type="datetimeFigureOut">
              <a:rPr lang="es-ES" smtClean="0"/>
              <a:t>02/02/2021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B6905-45C5-4C39-93DD-3F9268E6B98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092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sv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0"/>
            <a:ext cx="12192000" cy="925286"/>
          </a:xfrm>
          <a:prstGeom prst="rect">
            <a:avLst/>
          </a:prstGeom>
          <a:solidFill>
            <a:srgbClr val="009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0" y="6553200"/>
            <a:ext cx="12192000" cy="304800"/>
          </a:xfrm>
          <a:prstGeom prst="rect">
            <a:avLst/>
          </a:prstGeom>
          <a:solidFill>
            <a:srgbClr val="009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tge 16">
            <a:extLst>
              <a:ext uri="{FF2B5EF4-FFF2-40B4-BE49-F238E27FC236}">
                <a16:creationId xmlns:a16="http://schemas.microsoft.com/office/drawing/2014/main" id="{FCA9D783-B545-4178-A571-4095753C86E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9327" y="5625486"/>
            <a:ext cx="2704892" cy="771597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305266" y="4603775"/>
            <a:ext cx="95814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4400" dirty="0">
                <a:solidFill>
                  <a:srgbClr val="009F9A"/>
                </a:solidFill>
                <a:latin typeface="Bahnschrift" panose="020B0502040204020203" pitchFamily="34" charset="0"/>
                <a:ea typeface="Verdana" panose="020B0604030504040204" pitchFamily="34" charset="0"/>
              </a:rPr>
              <a:t>¿Cómo reconocer los bulos de salud?</a:t>
            </a:r>
          </a:p>
        </p:txBody>
      </p:sp>
      <p:pic>
        <p:nvPicPr>
          <p:cNvPr id="10" name="Imagen 9" descr="Imagen que contiene reloj, señal, dibujo&#10;&#10;Descripción generada automáticamente">
            <a:extLst>
              <a:ext uri="{FF2B5EF4-FFF2-40B4-BE49-F238E27FC236}">
                <a16:creationId xmlns:a16="http://schemas.microsoft.com/office/drawing/2014/main" id="{EF4DDBAE-361B-5D44-9842-73AE94F0CA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1915" y="1937952"/>
            <a:ext cx="3708170" cy="1903527"/>
          </a:xfrm>
          <a:prstGeom prst="rect">
            <a:avLst/>
          </a:prstGeom>
        </p:spPr>
      </p:pic>
      <p:sp>
        <p:nvSpPr>
          <p:cNvPr id="2" name="CuadroTexto 5">
            <a:extLst>
              <a:ext uri="{FF2B5EF4-FFF2-40B4-BE49-F238E27FC236}">
                <a16:creationId xmlns:a16="http://schemas.microsoft.com/office/drawing/2014/main" id="{97FD9E16-B613-43CB-ADA6-8E1D7890A094}"/>
              </a:ext>
            </a:extLst>
          </p:cNvPr>
          <p:cNvSpPr txBox="1"/>
          <p:nvPr/>
        </p:nvSpPr>
        <p:spPr>
          <a:xfrm>
            <a:off x="4665961" y="3756891"/>
            <a:ext cx="28600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4400" dirty="0">
                <a:latin typeface="Bahnschrift" panose="020B0502040204020203" pitchFamily="34" charset="0"/>
                <a:ea typeface="Verdana" panose="020B0604030504040204" pitchFamily="34" charset="0"/>
              </a:rPr>
              <a:t>MÓDULO 2</a:t>
            </a:r>
          </a:p>
        </p:txBody>
      </p:sp>
    </p:spTree>
    <p:extLst>
      <p:ext uri="{BB962C8B-B14F-4D97-AF65-F5344CB8AC3E}">
        <p14:creationId xmlns:p14="http://schemas.microsoft.com/office/powerpoint/2010/main" val="205032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6452004"/>
            <a:ext cx="12192000" cy="405996"/>
          </a:xfrm>
          <a:prstGeom prst="rect">
            <a:avLst/>
          </a:prstGeom>
          <a:solidFill>
            <a:srgbClr val="009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highlight>
                <a:srgbClr val="FFFF00"/>
              </a:highlight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A37877B-2B56-7D4F-9FA9-249B2BAEAAFD}"/>
              </a:ext>
            </a:extLst>
          </p:cNvPr>
          <p:cNvCxnSpPr/>
          <p:nvPr/>
        </p:nvCxnSpPr>
        <p:spPr>
          <a:xfrm>
            <a:off x="0" y="1034168"/>
            <a:ext cx="12192000" cy="0"/>
          </a:xfrm>
          <a:prstGeom prst="line">
            <a:avLst/>
          </a:prstGeom>
          <a:ln>
            <a:solidFill>
              <a:srgbClr val="009F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12">
            <a:extLst>
              <a:ext uri="{FF2B5EF4-FFF2-40B4-BE49-F238E27FC236}">
                <a16:creationId xmlns:a16="http://schemas.microsoft.com/office/drawing/2014/main" id="{D66FDA06-9E37-47D1-BB49-F5272828FA67}"/>
              </a:ext>
            </a:extLst>
          </p:cNvPr>
          <p:cNvSpPr/>
          <p:nvPr/>
        </p:nvSpPr>
        <p:spPr>
          <a:xfrm>
            <a:off x="551384" y="383199"/>
            <a:ext cx="11186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Montserrat"/>
              </a:rPr>
              <a:t>¿QUÉ BUSCAN LOS BULOS EN SALUD?</a:t>
            </a:r>
            <a:endParaRPr lang="es-ES" sz="2400" b="1" dirty="0">
              <a:latin typeface="Montserra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Perjudicar a un tercero…">
            <a:extLst>
              <a:ext uri="{FF2B5EF4-FFF2-40B4-BE49-F238E27FC236}">
                <a16:creationId xmlns:a16="http://schemas.microsoft.com/office/drawing/2014/main" id="{2C56BD6F-8371-430C-B6E3-503FDA3C62F4}"/>
              </a:ext>
            </a:extLst>
          </p:cNvPr>
          <p:cNvSpPr txBox="1"/>
          <p:nvPr/>
        </p:nvSpPr>
        <p:spPr>
          <a:xfrm>
            <a:off x="1084540" y="4718618"/>
            <a:ext cx="10801200" cy="942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457200">
              <a:lnSpc>
                <a:spcPct val="200000"/>
              </a:lnSpc>
              <a:spcBef>
                <a:spcPts val="1200"/>
              </a:spcBef>
              <a:buSzPct val="100000"/>
              <a:defRPr sz="4833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n-GB" sz="3200" dirty="0" err="1">
                <a:latin typeface="Montserrat"/>
              </a:rPr>
              <a:t>Combatir</a:t>
            </a:r>
            <a:r>
              <a:rPr lang="en-GB" sz="3200" dirty="0">
                <a:latin typeface="Montserrat"/>
              </a:rPr>
              <a:t> una </a:t>
            </a:r>
            <a:r>
              <a:rPr lang="en-GB" sz="3200" dirty="0" err="1">
                <a:latin typeface="Montserrat"/>
              </a:rPr>
              <a:t>ideología</a:t>
            </a:r>
            <a:r>
              <a:rPr lang="en-GB" sz="3200" dirty="0">
                <a:latin typeface="Montserrat"/>
              </a:rPr>
              <a:t> </a:t>
            </a:r>
            <a:r>
              <a:rPr lang="en-GB" sz="3200" dirty="0" err="1">
                <a:latin typeface="Montserrat"/>
              </a:rPr>
              <a:t>determinada</a:t>
            </a:r>
            <a:endParaRPr lang="en-GB" sz="3200" dirty="0">
              <a:latin typeface="Montserrat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D577D2B-F119-3347-80B3-48FFC8B04EDF}"/>
              </a:ext>
            </a:extLst>
          </p:cNvPr>
          <p:cNvSpPr/>
          <p:nvPr/>
        </p:nvSpPr>
        <p:spPr>
          <a:xfrm>
            <a:off x="1084540" y="1052736"/>
            <a:ext cx="8945752" cy="932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200000"/>
              </a:lnSpc>
              <a:spcBef>
                <a:spcPts val="1200"/>
              </a:spcBef>
              <a:buSzPct val="100000"/>
              <a:defRPr sz="5833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ES" sz="3200" dirty="0">
                <a:latin typeface="Montserrat"/>
              </a:rPr>
              <a:t>Vender productos “milagro”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01AB21B-E36A-3E43-88C2-F98EA859EDF3}"/>
              </a:ext>
            </a:extLst>
          </p:cNvPr>
          <p:cNvSpPr/>
          <p:nvPr/>
        </p:nvSpPr>
        <p:spPr>
          <a:xfrm>
            <a:off x="1084540" y="2135758"/>
            <a:ext cx="97210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Bef>
                <a:spcPts val="1200"/>
              </a:spcBef>
              <a:buSzPct val="100000"/>
              <a:defRPr sz="5833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n-GB" sz="3200" dirty="0" err="1">
                <a:latin typeface="Montserrat"/>
              </a:rPr>
              <a:t>Intentar</a:t>
            </a:r>
            <a:r>
              <a:rPr lang="en-GB" sz="3200" dirty="0">
                <a:latin typeface="Montserrat"/>
              </a:rPr>
              <a:t> </a:t>
            </a:r>
            <a:r>
              <a:rPr lang="en-GB" sz="3200" dirty="0" err="1">
                <a:latin typeface="Montserrat"/>
              </a:rPr>
              <a:t>ayudar</a:t>
            </a:r>
            <a:r>
              <a:rPr lang="es-ES" sz="3200" dirty="0">
                <a:latin typeface="Montserrat"/>
              </a:rPr>
              <a:t> (sin los conocimientos necesarios)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03E76EF-BDE5-6643-9625-E4D40B2C88F2}"/>
              </a:ext>
            </a:extLst>
          </p:cNvPr>
          <p:cNvSpPr/>
          <p:nvPr/>
        </p:nvSpPr>
        <p:spPr>
          <a:xfrm>
            <a:off x="1084540" y="3072693"/>
            <a:ext cx="6096000" cy="93237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>
              <a:lnSpc>
                <a:spcPct val="200000"/>
              </a:lnSpc>
              <a:spcBef>
                <a:spcPts val="1200"/>
              </a:spcBef>
              <a:buSzPct val="100000"/>
              <a:defRPr sz="5833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ES" sz="3200" dirty="0">
                <a:latin typeface="Montserrat"/>
              </a:rPr>
              <a:t>Perjudicar a un tercero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58446E2-5F0F-6147-9D29-0561E57F12EE}"/>
              </a:ext>
            </a:extLst>
          </p:cNvPr>
          <p:cNvSpPr/>
          <p:nvPr/>
        </p:nvSpPr>
        <p:spPr>
          <a:xfrm>
            <a:off x="1084540" y="3864781"/>
            <a:ext cx="4051109" cy="9323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lnSpc>
                <a:spcPct val="200000"/>
              </a:lnSpc>
              <a:spcBef>
                <a:spcPts val="1200"/>
              </a:spcBef>
              <a:buSzPct val="100000"/>
              <a:defRPr sz="4833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ES" sz="3200" dirty="0">
                <a:latin typeface="Montserrat"/>
              </a:rPr>
              <a:t>Crear alarma social</a:t>
            </a:r>
          </a:p>
        </p:txBody>
      </p:sp>
    </p:spTree>
    <p:extLst>
      <p:ext uri="{BB962C8B-B14F-4D97-AF65-F5344CB8AC3E}">
        <p14:creationId xmlns:p14="http://schemas.microsoft.com/office/powerpoint/2010/main" val="157395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/>
      <p:bldP spid="4" grpId="1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6452004"/>
            <a:ext cx="12192000" cy="405996"/>
          </a:xfrm>
          <a:prstGeom prst="rect">
            <a:avLst/>
          </a:prstGeom>
          <a:solidFill>
            <a:srgbClr val="009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highlight>
                <a:srgbClr val="FFFF00"/>
              </a:highlight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A37877B-2B56-7D4F-9FA9-249B2BAEAAFD}"/>
              </a:ext>
            </a:extLst>
          </p:cNvPr>
          <p:cNvCxnSpPr/>
          <p:nvPr/>
        </p:nvCxnSpPr>
        <p:spPr>
          <a:xfrm>
            <a:off x="0" y="1034168"/>
            <a:ext cx="12192000" cy="0"/>
          </a:xfrm>
          <a:prstGeom prst="line">
            <a:avLst/>
          </a:prstGeom>
          <a:ln>
            <a:solidFill>
              <a:srgbClr val="009F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25">
            <a:extLst>
              <a:ext uri="{FF2B5EF4-FFF2-40B4-BE49-F238E27FC236}">
                <a16:creationId xmlns:a16="http://schemas.microsoft.com/office/drawing/2014/main" id="{A8756404-0D32-4264-9373-9469DFE9C40B}"/>
              </a:ext>
            </a:extLst>
          </p:cNvPr>
          <p:cNvSpPr/>
          <p:nvPr/>
        </p:nvSpPr>
        <p:spPr>
          <a:xfrm>
            <a:off x="502920" y="405996"/>
            <a:ext cx="11186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¿CÓMO SE VIRALIZAN LOS BULOS?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BA8999-EE90-430A-BF91-4FB5F9E1578B}"/>
              </a:ext>
            </a:extLst>
          </p:cNvPr>
          <p:cNvSpPr txBox="1"/>
          <p:nvPr/>
        </p:nvSpPr>
        <p:spPr>
          <a:xfrm>
            <a:off x="1156186" y="3015376"/>
            <a:ext cx="98796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-valencia" sz="3200" b="1" dirty="0">
                <a:latin typeface="Montserrat Light" pitchFamily="2" charset="77"/>
              </a:rPr>
              <a:t>TODAS LAS PERSONAS SOMOS SUSCEPTIBLES</a:t>
            </a:r>
          </a:p>
          <a:p>
            <a:pPr algn="ctr"/>
            <a:r>
              <a:rPr lang="ca-ES-valencia" sz="3200" b="1" dirty="0">
                <a:latin typeface="Montserrat Light" pitchFamily="2" charset="77"/>
              </a:rPr>
              <a:t> A CREERNOS UN BULO</a:t>
            </a:r>
            <a:endParaRPr lang="es-ES" sz="3200" b="1" dirty="0">
              <a:latin typeface="Montserrat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21993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6452004"/>
            <a:ext cx="12192000" cy="405996"/>
          </a:xfrm>
          <a:prstGeom prst="rect">
            <a:avLst/>
          </a:prstGeom>
          <a:solidFill>
            <a:srgbClr val="009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highlight>
                <a:srgbClr val="FFFF00"/>
              </a:highlight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A37877B-2B56-7D4F-9FA9-249B2BAEAAFD}"/>
              </a:ext>
            </a:extLst>
          </p:cNvPr>
          <p:cNvCxnSpPr/>
          <p:nvPr/>
        </p:nvCxnSpPr>
        <p:spPr>
          <a:xfrm>
            <a:off x="0" y="1034168"/>
            <a:ext cx="12192000" cy="0"/>
          </a:xfrm>
          <a:prstGeom prst="line">
            <a:avLst/>
          </a:prstGeom>
          <a:ln>
            <a:solidFill>
              <a:srgbClr val="009F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25">
            <a:extLst>
              <a:ext uri="{FF2B5EF4-FFF2-40B4-BE49-F238E27FC236}">
                <a16:creationId xmlns:a16="http://schemas.microsoft.com/office/drawing/2014/main" id="{A8756404-0D32-4264-9373-9469DFE9C40B}"/>
              </a:ext>
            </a:extLst>
          </p:cNvPr>
          <p:cNvSpPr/>
          <p:nvPr/>
        </p:nvSpPr>
        <p:spPr>
          <a:xfrm>
            <a:off x="502920" y="405996"/>
            <a:ext cx="11186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¿CÓMO SE VIRALIZAN LOS BULOS?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BA8999-EE90-430A-BF91-4FB5F9E1578B}"/>
              </a:ext>
            </a:extLst>
          </p:cNvPr>
          <p:cNvSpPr txBox="1"/>
          <p:nvPr/>
        </p:nvSpPr>
        <p:spPr>
          <a:xfrm>
            <a:off x="1307468" y="1492494"/>
            <a:ext cx="9649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-valencia" sz="4000" b="1" dirty="0" err="1">
                <a:latin typeface="Montserrat"/>
              </a:rPr>
              <a:t>PREJUICIO</a:t>
            </a:r>
            <a:r>
              <a:rPr lang="ca-ES-valencia" sz="4000" b="1" dirty="0">
                <a:latin typeface="Montserrat"/>
              </a:rPr>
              <a:t> DEL PUNTO </a:t>
            </a:r>
            <a:r>
              <a:rPr lang="ca-ES-valencia" sz="4000" b="1" dirty="0" err="1">
                <a:latin typeface="Montserrat"/>
              </a:rPr>
              <a:t>CIEGO</a:t>
            </a:r>
            <a:endParaRPr lang="es-ES" sz="4000" b="1" dirty="0">
              <a:latin typeface="Montserrat"/>
            </a:endParaRPr>
          </a:p>
        </p:txBody>
      </p:sp>
      <p:pic>
        <p:nvPicPr>
          <p:cNvPr id="1026" name="Picture 2" descr="Cegado Icono, Privado Icono, Privado, Secreto, Ojo">
            <a:extLst>
              <a:ext uri="{FF2B5EF4-FFF2-40B4-BE49-F238E27FC236}">
                <a16:creationId xmlns:a16="http://schemas.microsoft.com/office/drawing/2014/main" id="{37148B2D-A098-4F0F-9305-4C83B2027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416" y="1297580"/>
            <a:ext cx="1173824" cy="117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68126A0-2516-4B3F-A1FD-58BF488F275D}"/>
              </a:ext>
            </a:extLst>
          </p:cNvPr>
          <p:cNvSpPr txBox="1"/>
          <p:nvPr/>
        </p:nvSpPr>
        <p:spPr>
          <a:xfrm>
            <a:off x="839416" y="3075777"/>
            <a:ext cx="1058517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4000" dirty="0">
                <a:solidFill>
                  <a:srgbClr val="252525"/>
                </a:solidFill>
                <a:latin typeface="Montserrat"/>
              </a:rPr>
              <a:t>Creemos </a:t>
            </a:r>
            <a:r>
              <a:rPr lang="es-ES" sz="4000" i="0" dirty="0">
                <a:solidFill>
                  <a:srgbClr val="252525"/>
                </a:solidFill>
                <a:effectLst/>
                <a:latin typeface="Montserrat"/>
              </a:rPr>
              <a:t>no estar condicionado por nuestras creencias, ideologías, deseos o miedos</a:t>
            </a:r>
            <a:endParaRPr lang="es-ES" sz="4000" dirty="0"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596368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6452004"/>
            <a:ext cx="12192000" cy="405996"/>
          </a:xfrm>
          <a:prstGeom prst="rect">
            <a:avLst/>
          </a:prstGeom>
          <a:solidFill>
            <a:srgbClr val="009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highlight>
                <a:srgbClr val="FFFF00"/>
              </a:highlight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A37877B-2B56-7D4F-9FA9-249B2BAEAAFD}"/>
              </a:ext>
            </a:extLst>
          </p:cNvPr>
          <p:cNvCxnSpPr/>
          <p:nvPr/>
        </p:nvCxnSpPr>
        <p:spPr>
          <a:xfrm>
            <a:off x="0" y="1034168"/>
            <a:ext cx="12192000" cy="0"/>
          </a:xfrm>
          <a:prstGeom prst="line">
            <a:avLst/>
          </a:prstGeom>
          <a:ln>
            <a:solidFill>
              <a:srgbClr val="009F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25">
            <a:extLst>
              <a:ext uri="{FF2B5EF4-FFF2-40B4-BE49-F238E27FC236}">
                <a16:creationId xmlns:a16="http://schemas.microsoft.com/office/drawing/2014/main" id="{A8756404-0D32-4264-9373-9469DFE9C40B}"/>
              </a:ext>
            </a:extLst>
          </p:cNvPr>
          <p:cNvSpPr/>
          <p:nvPr/>
        </p:nvSpPr>
        <p:spPr>
          <a:xfrm>
            <a:off x="502920" y="405996"/>
            <a:ext cx="11186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¿CÓMO SE VIRALIZAN LOS BULOS?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27EAC0-1DF5-4A39-9A37-1251EB4BB988}"/>
              </a:ext>
            </a:extLst>
          </p:cNvPr>
          <p:cNvSpPr txBox="1"/>
          <p:nvPr/>
        </p:nvSpPr>
        <p:spPr>
          <a:xfrm>
            <a:off x="1343472" y="1249116"/>
            <a:ext cx="9505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-valencia" sz="4000" b="1" dirty="0" err="1">
                <a:latin typeface="Montserrat"/>
              </a:rPr>
              <a:t>SESGO</a:t>
            </a:r>
            <a:r>
              <a:rPr lang="ca-ES-valencia" sz="4000" b="1" dirty="0">
                <a:latin typeface="Montserrat"/>
              </a:rPr>
              <a:t> DE </a:t>
            </a:r>
            <a:r>
              <a:rPr lang="ca-ES-valencia" sz="4000" b="1" dirty="0" err="1">
                <a:latin typeface="Montserrat"/>
              </a:rPr>
              <a:t>CONFIRMACIÓN</a:t>
            </a:r>
            <a:endParaRPr lang="es-ES" sz="4000" b="1" dirty="0">
              <a:latin typeface="Montserrat"/>
            </a:endParaRPr>
          </a:p>
        </p:txBody>
      </p:sp>
      <p:pic>
        <p:nvPicPr>
          <p:cNvPr id="22" name="Imagen1.jpg" descr="Imagen1.jpg">
            <a:extLst>
              <a:ext uri="{FF2B5EF4-FFF2-40B4-BE49-F238E27FC236}">
                <a16:creationId xmlns:a16="http://schemas.microsoft.com/office/drawing/2014/main" id="{E9764A4C-4C7B-46AE-A73D-2FD5E557D3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2010" y="3736265"/>
            <a:ext cx="4827980" cy="2715739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69FC8C2-F40F-46D9-9155-15120729F725}"/>
              </a:ext>
            </a:extLst>
          </p:cNvPr>
          <p:cNvSpPr txBox="1"/>
          <p:nvPr/>
        </p:nvSpPr>
        <p:spPr>
          <a:xfrm>
            <a:off x="602604" y="2086976"/>
            <a:ext cx="1139805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000" dirty="0">
                <a:latin typeface="Montserrat"/>
              </a:rPr>
              <a:t>Damos más importancia y credibilidad a los datos que encajan con nuestras creencias</a:t>
            </a:r>
          </a:p>
        </p:txBody>
      </p:sp>
    </p:spTree>
    <p:extLst>
      <p:ext uri="{BB962C8B-B14F-4D97-AF65-F5344CB8AC3E}">
        <p14:creationId xmlns:p14="http://schemas.microsoft.com/office/powerpoint/2010/main" val="272865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6452004"/>
            <a:ext cx="12192000" cy="405996"/>
          </a:xfrm>
          <a:prstGeom prst="rect">
            <a:avLst/>
          </a:prstGeom>
          <a:solidFill>
            <a:srgbClr val="009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highlight>
                <a:srgbClr val="FFFF00"/>
              </a:highlight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A37877B-2B56-7D4F-9FA9-249B2BAEAAFD}"/>
              </a:ext>
            </a:extLst>
          </p:cNvPr>
          <p:cNvCxnSpPr/>
          <p:nvPr/>
        </p:nvCxnSpPr>
        <p:spPr>
          <a:xfrm>
            <a:off x="0" y="1034168"/>
            <a:ext cx="12192000" cy="0"/>
          </a:xfrm>
          <a:prstGeom prst="line">
            <a:avLst/>
          </a:prstGeom>
          <a:ln>
            <a:solidFill>
              <a:srgbClr val="009F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25">
            <a:extLst>
              <a:ext uri="{FF2B5EF4-FFF2-40B4-BE49-F238E27FC236}">
                <a16:creationId xmlns:a16="http://schemas.microsoft.com/office/drawing/2014/main" id="{A8756404-0D32-4264-9373-9469DFE9C40B}"/>
              </a:ext>
            </a:extLst>
          </p:cNvPr>
          <p:cNvSpPr/>
          <p:nvPr/>
        </p:nvSpPr>
        <p:spPr>
          <a:xfrm>
            <a:off x="502920" y="405996"/>
            <a:ext cx="11186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¿CÓMO SE VIRALIZAN LOS BULOS?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27EAC0-1DF5-4A39-9A37-1251EB4BB988}"/>
              </a:ext>
            </a:extLst>
          </p:cNvPr>
          <p:cNvSpPr txBox="1"/>
          <p:nvPr/>
        </p:nvSpPr>
        <p:spPr>
          <a:xfrm>
            <a:off x="1343472" y="1249116"/>
            <a:ext cx="9505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-valencia" sz="4000" b="1" dirty="0">
                <a:latin typeface="Montserrat"/>
              </a:rPr>
              <a:t>SESGO DE HOMOFILIA</a:t>
            </a:r>
            <a:endParaRPr lang="es-ES" sz="4000" b="1" dirty="0">
              <a:latin typeface="Montserra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9FC8C2-F40F-46D9-9155-15120729F725}"/>
              </a:ext>
            </a:extLst>
          </p:cNvPr>
          <p:cNvSpPr txBox="1"/>
          <p:nvPr/>
        </p:nvSpPr>
        <p:spPr>
          <a:xfrm>
            <a:off x="602604" y="2086976"/>
            <a:ext cx="1139805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000" dirty="0">
                <a:latin typeface="Montserrat"/>
              </a:rPr>
              <a:t>Tendemos a leer y escuchar las opiniones que son como las nuestras, por lo que creemos que “todo el mundo” opina igual</a:t>
            </a:r>
          </a:p>
        </p:txBody>
      </p:sp>
    </p:spTree>
    <p:extLst>
      <p:ext uri="{BB962C8B-B14F-4D97-AF65-F5344CB8AC3E}">
        <p14:creationId xmlns:p14="http://schemas.microsoft.com/office/powerpoint/2010/main" val="1547153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6452004"/>
            <a:ext cx="12192000" cy="405996"/>
          </a:xfrm>
          <a:prstGeom prst="rect">
            <a:avLst/>
          </a:prstGeom>
          <a:solidFill>
            <a:srgbClr val="009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highlight>
                <a:srgbClr val="FFFF00"/>
              </a:highlight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A37877B-2B56-7D4F-9FA9-249B2BAEAAFD}"/>
              </a:ext>
            </a:extLst>
          </p:cNvPr>
          <p:cNvCxnSpPr/>
          <p:nvPr/>
        </p:nvCxnSpPr>
        <p:spPr>
          <a:xfrm>
            <a:off x="0" y="1034168"/>
            <a:ext cx="12192000" cy="0"/>
          </a:xfrm>
          <a:prstGeom prst="line">
            <a:avLst/>
          </a:prstGeom>
          <a:ln>
            <a:solidFill>
              <a:srgbClr val="009F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25">
            <a:extLst>
              <a:ext uri="{FF2B5EF4-FFF2-40B4-BE49-F238E27FC236}">
                <a16:creationId xmlns:a16="http://schemas.microsoft.com/office/drawing/2014/main" id="{A8756404-0D32-4264-9373-9469DFE9C40B}"/>
              </a:ext>
            </a:extLst>
          </p:cNvPr>
          <p:cNvSpPr/>
          <p:nvPr/>
        </p:nvSpPr>
        <p:spPr>
          <a:xfrm>
            <a:off x="502920" y="405996"/>
            <a:ext cx="11186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¿CÓMO SE VIRALIZAN LOS BULOS?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E16057-B374-4890-A7EE-A9532D74441B}"/>
              </a:ext>
            </a:extLst>
          </p:cNvPr>
          <p:cNvSpPr txBox="1"/>
          <p:nvPr/>
        </p:nvSpPr>
        <p:spPr>
          <a:xfrm>
            <a:off x="1451484" y="1151870"/>
            <a:ext cx="9289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-valencia" sz="4000" b="1" dirty="0" err="1">
                <a:latin typeface="Montserrat"/>
              </a:rPr>
              <a:t>CONFIANZA</a:t>
            </a:r>
            <a:r>
              <a:rPr lang="ca-ES-valencia" sz="4000" b="1" dirty="0">
                <a:latin typeface="Montserrat"/>
              </a:rPr>
              <a:t> EN LA FUENTE</a:t>
            </a:r>
            <a:endParaRPr lang="es-ES" sz="4000" b="1" dirty="0">
              <a:latin typeface="Montserra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5631D8-0892-425F-A8DB-5498E47D8888}"/>
              </a:ext>
            </a:extLst>
          </p:cNvPr>
          <p:cNvSpPr txBox="1"/>
          <p:nvPr/>
        </p:nvSpPr>
        <p:spPr>
          <a:xfrm>
            <a:off x="386855" y="1914212"/>
            <a:ext cx="1162938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000" dirty="0">
                <a:latin typeface="Montserrat"/>
              </a:rPr>
              <a:t>Tendemos a darle mayor credibilidad a la información que nos llega de una fuente de confianza</a:t>
            </a: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A43A092D-39F4-6E4C-AE1A-ECFAAC736070}"/>
              </a:ext>
            </a:extLst>
          </p:cNvPr>
          <p:cNvGrpSpPr/>
          <p:nvPr/>
        </p:nvGrpSpPr>
        <p:grpSpPr>
          <a:xfrm>
            <a:off x="2456602" y="2945722"/>
            <a:ext cx="7813138" cy="4139529"/>
            <a:chOff x="2456602" y="2945722"/>
            <a:chExt cx="7813138" cy="4139529"/>
          </a:xfrm>
        </p:grpSpPr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91917411-77CA-1A48-81BA-F24EB53DDC37}"/>
                </a:ext>
              </a:extLst>
            </p:cNvPr>
            <p:cNvGrpSpPr/>
            <p:nvPr/>
          </p:nvGrpSpPr>
          <p:grpSpPr>
            <a:xfrm>
              <a:off x="8058348" y="4172635"/>
              <a:ext cx="2211392" cy="2912616"/>
              <a:chOff x="8058348" y="4172635"/>
              <a:chExt cx="2211392" cy="2912616"/>
            </a:xfrm>
          </p:grpSpPr>
          <p:pic>
            <p:nvPicPr>
              <p:cNvPr id="18" name="Picture 2" descr="Dibujo: El Comic: Globos">
                <a:extLst>
                  <a:ext uri="{FF2B5EF4-FFF2-40B4-BE49-F238E27FC236}">
                    <a16:creationId xmlns:a16="http://schemas.microsoft.com/office/drawing/2014/main" id="{88656754-FF53-AC4A-AEEB-0CBC9B3893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02828" flipH="1">
                <a:off x="7707736" y="4523247"/>
                <a:ext cx="2912616" cy="22113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E6129B2-1240-40BB-9BBB-55524634DDC2}"/>
                  </a:ext>
                </a:extLst>
              </p:cNvPr>
              <p:cNvSpPr txBox="1"/>
              <p:nvPr/>
            </p:nvSpPr>
            <p:spPr>
              <a:xfrm rot="189254">
                <a:off x="8475219" y="5121196"/>
                <a:ext cx="1563836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-valencia" sz="2000" b="1" dirty="0">
                    <a:latin typeface="Abadi" panose="020B0604020104020204" pitchFamily="34" charset="0"/>
                  </a:rPr>
                  <a:t>La </a:t>
                </a:r>
                <a:r>
                  <a:rPr lang="ca-ES-valencia" sz="2000" b="1" dirty="0" err="1">
                    <a:latin typeface="Abadi" panose="020B0604020104020204" pitchFamily="34" charset="0"/>
                  </a:rPr>
                  <a:t>influencer</a:t>
                </a:r>
                <a:r>
                  <a:rPr lang="ca-ES-valencia" sz="2000" b="1" dirty="0">
                    <a:latin typeface="Abadi" panose="020B0604020104020204" pitchFamily="34" charset="0"/>
                  </a:rPr>
                  <a:t> </a:t>
                </a:r>
                <a:r>
                  <a:rPr lang="ca-ES-valencia" sz="2000" b="1" dirty="0" err="1">
                    <a:latin typeface="Abadi" panose="020B0604020104020204" pitchFamily="34" charset="0"/>
                  </a:rPr>
                  <a:t>Venganita</a:t>
                </a:r>
                <a:r>
                  <a:rPr lang="ca-ES-valencia" sz="2000" b="1" dirty="0">
                    <a:latin typeface="Abadi" panose="020B0604020104020204" pitchFamily="34" charset="0"/>
                  </a:rPr>
                  <a:t> lo toma...</a:t>
                </a:r>
                <a:endParaRPr lang="es-ES" sz="2000" b="1" dirty="0">
                  <a:latin typeface="Abadi" panose="020B0604020104020204" pitchFamily="34" charset="0"/>
                </a:endParaRPr>
              </a:p>
            </p:txBody>
          </p:sp>
        </p:grpSp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B28489C1-A0EF-3F44-B60A-01D24DFF2CFE}"/>
                </a:ext>
              </a:extLst>
            </p:cNvPr>
            <p:cNvGrpSpPr/>
            <p:nvPr/>
          </p:nvGrpSpPr>
          <p:grpSpPr>
            <a:xfrm>
              <a:off x="2456602" y="4456189"/>
              <a:ext cx="2703332" cy="2052494"/>
              <a:chOff x="2456602" y="4456189"/>
              <a:chExt cx="2703332" cy="2052494"/>
            </a:xfrm>
          </p:grpSpPr>
          <p:pic>
            <p:nvPicPr>
              <p:cNvPr id="15" name="Picture 2" descr="Dibujo: El Comic: Globos">
                <a:extLst>
                  <a:ext uri="{FF2B5EF4-FFF2-40B4-BE49-F238E27FC236}">
                    <a16:creationId xmlns:a16="http://schemas.microsoft.com/office/drawing/2014/main" id="{3F125085-7D4A-9C4F-A124-E7808E2C97A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9677343" flipH="1">
                <a:off x="2456602" y="4456189"/>
                <a:ext cx="2703332" cy="20524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960EB26-797C-4F07-979F-F02CFA3AAC83}"/>
                  </a:ext>
                </a:extLst>
              </p:cNvPr>
              <p:cNvSpPr txBox="1"/>
              <p:nvPr/>
            </p:nvSpPr>
            <p:spPr>
              <a:xfrm>
                <a:off x="2600002" y="4941168"/>
                <a:ext cx="205431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a-ES-valencia" sz="2000" b="1" dirty="0" err="1">
                    <a:latin typeface="Abadi" panose="020B0604020104020204" pitchFamily="34" charset="0"/>
                  </a:rPr>
                  <a:t>Yo</a:t>
                </a:r>
                <a:r>
                  <a:rPr lang="ca-ES-valencia" sz="2000" b="1" dirty="0">
                    <a:latin typeface="Abadi" panose="020B0604020104020204" pitchFamily="34" charset="0"/>
                  </a:rPr>
                  <a:t> lo he </a:t>
                </a:r>
                <a:r>
                  <a:rPr lang="ca-ES-valencia" sz="2000" b="1" dirty="0" err="1">
                    <a:latin typeface="Abadi" panose="020B0604020104020204" pitchFamily="34" charset="0"/>
                  </a:rPr>
                  <a:t>probado</a:t>
                </a:r>
                <a:r>
                  <a:rPr lang="ca-ES-valencia" sz="2000" b="1" dirty="0">
                    <a:latin typeface="Abadi" panose="020B0604020104020204" pitchFamily="34" charset="0"/>
                  </a:rPr>
                  <a:t> y funciona</a:t>
                </a:r>
                <a:endParaRPr lang="es-ES" sz="2000" b="1" dirty="0">
                  <a:latin typeface="Abadi" panose="020B0604020104020204" pitchFamily="34" charset="0"/>
                </a:endParaRPr>
              </a:p>
            </p:txBody>
          </p:sp>
        </p:grp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F074C951-86D9-1A4B-AC45-C0B0B661A211}"/>
                </a:ext>
              </a:extLst>
            </p:cNvPr>
            <p:cNvGrpSpPr/>
            <p:nvPr/>
          </p:nvGrpSpPr>
          <p:grpSpPr>
            <a:xfrm>
              <a:off x="4072844" y="3418701"/>
              <a:ext cx="1777023" cy="1349198"/>
              <a:chOff x="4072844" y="3418701"/>
              <a:chExt cx="1777023" cy="1349198"/>
            </a:xfrm>
          </p:grpSpPr>
          <p:pic>
            <p:nvPicPr>
              <p:cNvPr id="17" name="Picture 2" descr="Dibujo: El Comic: Globos">
                <a:extLst>
                  <a:ext uri="{FF2B5EF4-FFF2-40B4-BE49-F238E27FC236}">
                    <a16:creationId xmlns:a16="http://schemas.microsoft.com/office/drawing/2014/main" id="{9FD7B0FE-68A7-4EF3-AF76-C397A5223E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072844" y="3418701"/>
                <a:ext cx="1777023" cy="13491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90CF7A-307B-4D5E-B442-4AD5542952F2}"/>
                  </a:ext>
                </a:extLst>
              </p:cNvPr>
              <p:cNvSpPr txBox="1"/>
              <p:nvPr/>
            </p:nvSpPr>
            <p:spPr>
              <a:xfrm>
                <a:off x="4213394" y="3677710"/>
                <a:ext cx="149592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a-ES-valencia" sz="2000" b="1" dirty="0"/>
                  <a:t>Miguel Bosé</a:t>
                </a:r>
              </a:p>
              <a:p>
                <a:r>
                  <a:rPr lang="ca-ES-valencia" sz="2000" b="1" dirty="0"/>
                  <a:t> ha </a:t>
                </a:r>
                <a:r>
                  <a:rPr lang="ca-ES-valencia" sz="2000" b="1" dirty="0" err="1"/>
                  <a:t>dicho</a:t>
                </a:r>
                <a:r>
                  <a:rPr lang="ca-ES-valencia" sz="2000" b="1" dirty="0"/>
                  <a:t>...</a:t>
                </a:r>
                <a:endParaRPr lang="es-ES" sz="2000" b="1" dirty="0"/>
              </a:p>
            </p:txBody>
          </p:sp>
        </p:grp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AD420473-6226-0D4B-B095-0E19C6924A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8767" y="4946348"/>
              <a:ext cx="1265560" cy="1265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DF4871D0-0D95-8E40-9542-B85D626D048B}"/>
                </a:ext>
              </a:extLst>
            </p:cNvPr>
            <p:cNvGrpSpPr/>
            <p:nvPr/>
          </p:nvGrpSpPr>
          <p:grpSpPr>
            <a:xfrm rot="21130335">
              <a:off x="6799913" y="2945722"/>
              <a:ext cx="2052494" cy="2703332"/>
              <a:chOff x="7064427" y="3064704"/>
              <a:chExt cx="2052494" cy="2703332"/>
            </a:xfrm>
          </p:grpSpPr>
          <p:pic>
            <p:nvPicPr>
              <p:cNvPr id="16" name="Picture 2" descr="Dibujo: El Comic: Globos">
                <a:extLst>
                  <a:ext uri="{FF2B5EF4-FFF2-40B4-BE49-F238E27FC236}">
                    <a16:creationId xmlns:a16="http://schemas.microsoft.com/office/drawing/2014/main" id="{31FF4DCC-1F1C-6049-954C-12F5A64F4E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6899960" flipH="1">
                <a:off x="6739008" y="3390123"/>
                <a:ext cx="2703332" cy="20524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6AE069A-8FA9-4D59-9E11-E0C4057D172B}"/>
                  </a:ext>
                </a:extLst>
              </p:cNvPr>
              <p:cNvSpPr txBox="1"/>
              <p:nvPr/>
            </p:nvSpPr>
            <p:spPr>
              <a:xfrm rot="537973">
                <a:off x="7686284" y="3726965"/>
                <a:ext cx="1207637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a-ES-valencia" sz="2000" b="1" dirty="0">
                    <a:latin typeface="Abadi" panose="020B0604020104020204" pitchFamily="34" charset="0"/>
                  </a:rPr>
                  <a:t>Me lo ha dicho fulanito, que es médico</a:t>
                </a:r>
                <a:endParaRPr lang="es-ES" sz="2000" b="1" dirty="0">
                  <a:latin typeface="Abadi" panose="020B0604020104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644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6452004"/>
            <a:ext cx="12192000" cy="405996"/>
          </a:xfrm>
          <a:prstGeom prst="rect">
            <a:avLst/>
          </a:prstGeom>
          <a:solidFill>
            <a:srgbClr val="009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highlight>
                <a:srgbClr val="FFFF00"/>
              </a:highlight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A37877B-2B56-7D4F-9FA9-249B2BAEAAFD}"/>
              </a:ext>
            </a:extLst>
          </p:cNvPr>
          <p:cNvCxnSpPr/>
          <p:nvPr/>
        </p:nvCxnSpPr>
        <p:spPr>
          <a:xfrm>
            <a:off x="0" y="1034168"/>
            <a:ext cx="12192000" cy="0"/>
          </a:xfrm>
          <a:prstGeom prst="line">
            <a:avLst/>
          </a:prstGeom>
          <a:ln>
            <a:solidFill>
              <a:srgbClr val="009F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ángulo 25">
            <a:extLst>
              <a:ext uri="{FF2B5EF4-FFF2-40B4-BE49-F238E27FC236}">
                <a16:creationId xmlns:a16="http://schemas.microsoft.com/office/drawing/2014/main" id="{4F23B166-1791-D147-9B33-5D529CECBABF}"/>
              </a:ext>
            </a:extLst>
          </p:cNvPr>
          <p:cNvSpPr/>
          <p:nvPr/>
        </p:nvSpPr>
        <p:spPr>
          <a:xfrm>
            <a:off x="502920" y="405996"/>
            <a:ext cx="11186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¿CÓMO SE VIRALIZAN LOS BULOS?</a:t>
            </a:r>
          </a:p>
        </p:txBody>
      </p:sp>
      <p:sp>
        <p:nvSpPr>
          <p:cNvPr id="8" name="Con la pandemia del COVID19 hemos visto cómo los bulos se han multiplicado a través de las redes sociales.">
            <a:extLst>
              <a:ext uri="{FF2B5EF4-FFF2-40B4-BE49-F238E27FC236}">
                <a16:creationId xmlns:a16="http://schemas.microsoft.com/office/drawing/2014/main" id="{25897542-B524-4890-A3DD-BF72F20C1959}"/>
              </a:ext>
            </a:extLst>
          </p:cNvPr>
          <p:cNvSpPr txBox="1"/>
          <p:nvPr/>
        </p:nvSpPr>
        <p:spPr>
          <a:xfrm>
            <a:off x="875656" y="2604907"/>
            <a:ext cx="5184576" cy="8685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just" defTabSz="457200">
              <a:lnSpc>
                <a:spcPts val="7300"/>
              </a:lnSpc>
              <a:spcBef>
                <a:spcPts val="1200"/>
              </a:spcBef>
              <a:defRPr sz="4133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endParaRPr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B84357-D089-48C7-8040-4787A5885163}"/>
              </a:ext>
            </a:extLst>
          </p:cNvPr>
          <p:cNvSpPr txBox="1"/>
          <p:nvPr/>
        </p:nvSpPr>
        <p:spPr>
          <a:xfrm>
            <a:off x="695400" y="1213458"/>
            <a:ext cx="106262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-valencia" sz="4800" b="1" dirty="0">
                <a:latin typeface="Montserrat"/>
              </a:rPr>
              <a:t>Los </a:t>
            </a:r>
            <a:r>
              <a:rPr lang="ca-ES-valencia" sz="4800" b="1" dirty="0" err="1">
                <a:latin typeface="Montserrat"/>
              </a:rPr>
              <a:t>bulos</a:t>
            </a:r>
            <a:r>
              <a:rPr lang="ca-ES-valencia" sz="4800" b="1" dirty="0">
                <a:latin typeface="Montserrat"/>
              </a:rPr>
              <a:t> </a:t>
            </a:r>
            <a:r>
              <a:rPr lang="ca-ES-valencia" sz="4800" dirty="0">
                <a:latin typeface="Montserrat"/>
              </a:rPr>
              <a:t>se </a:t>
            </a:r>
            <a:r>
              <a:rPr lang="ca-ES-valencia" sz="4800" dirty="0" err="1">
                <a:latin typeface="Montserrat"/>
              </a:rPr>
              <a:t>suelen</a:t>
            </a:r>
            <a:r>
              <a:rPr lang="ca-ES-valencia" sz="4800" dirty="0">
                <a:latin typeface="Montserrat"/>
              </a:rPr>
              <a:t> </a:t>
            </a:r>
            <a:r>
              <a:rPr lang="ca-ES-valencia" sz="4800" dirty="0" err="1">
                <a:latin typeface="Montserrat"/>
              </a:rPr>
              <a:t>difundir</a:t>
            </a:r>
            <a:r>
              <a:rPr lang="ca-ES-valencia" sz="4800" dirty="0">
                <a:latin typeface="Montserrat"/>
              </a:rPr>
              <a:t> </a:t>
            </a:r>
            <a:r>
              <a:rPr lang="ca-ES-valencia" sz="4800" dirty="0" err="1">
                <a:latin typeface="Montserrat"/>
              </a:rPr>
              <a:t>rápidamente</a:t>
            </a:r>
            <a:r>
              <a:rPr lang="ca-ES-valencia" sz="4800" dirty="0">
                <a:latin typeface="Montserrat"/>
              </a:rPr>
              <a:t> porque</a:t>
            </a:r>
            <a:r>
              <a:rPr lang="ca-ES-valencia" sz="4800" b="1" dirty="0">
                <a:latin typeface="Montserrat"/>
              </a:rPr>
              <a:t> </a:t>
            </a:r>
            <a:r>
              <a:rPr lang="ca-ES-valencia" sz="4800" b="1" dirty="0" err="1">
                <a:latin typeface="Montserrat"/>
              </a:rPr>
              <a:t>afectan</a:t>
            </a:r>
            <a:r>
              <a:rPr lang="ca-ES-valencia" sz="4800" b="1" dirty="0">
                <a:latin typeface="Montserrat"/>
              </a:rPr>
              <a:t> a </a:t>
            </a:r>
            <a:r>
              <a:rPr lang="ca-ES-valencia" sz="4800" b="1" dirty="0" err="1">
                <a:latin typeface="Montserrat"/>
              </a:rPr>
              <a:t>nuestras</a:t>
            </a:r>
            <a:r>
              <a:rPr lang="ca-ES-valencia" sz="4800" b="1" dirty="0">
                <a:latin typeface="Montserrat"/>
              </a:rPr>
              <a:t> emociones </a:t>
            </a:r>
            <a:endParaRPr lang="es-ES" sz="4800" b="1" dirty="0">
              <a:latin typeface="Montserrat"/>
            </a:endParaRPr>
          </a:p>
        </p:txBody>
      </p:sp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2FF4D453-EA77-1D4F-B364-9A26AB462DB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5363" y="4326768"/>
            <a:ext cx="1257820" cy="1257820"/>
          </a:xfrm>
          <a:prstGeom prst="rect">
            <a:avLst/>
          </a:prstGeom>
        </p:spPr>
      </p:pic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56BD6DE5-8DF8-7342-8935-AA72AAD050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5532" y="4691235"/>
            <a:ext cx="1257820" cy="1257820"/>
          </a:xfrm>
          <a:prstGeom prst="rect">
            <a:avLst/>
          </a:prstGeom>
        </p:spPr>
      </p:pic>
      <p:pic>
        <p:nvPicPr>
          <p:cNvPr id="12" name="Imagen 11" descr="Icono&#10;&#10;Descripción generada automáticamente">
            <a:extLst>
              <a:ext uri="{FF2B5EF4-FFF2-40B4-BE49-F238E27FC236}">
                <a16:creationId xmlns:a16="http://schemas.microsoft.com/office/drawing/2014/main" id="{182C1242-3640-BE40-AB22-CCF29C215BE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3697" y="4703055"/>
            <a:ext cx="1257820" cy="1257820"/>
          </a:xfrm>
          <a:prstGeom prst="rect">
            <a:avLst/>
          </a:prstGeom>
        </p:spPr>
      </p:pic>
      <p:pic>
        <p:nvPicPr>
          <p:cNvPr id="14" name="Imagen 13" descr="Icono&#10;&#10;Descripción generada automáticamente">
            <a:extLst>
              <a:ext uri="{FF2B5EF4-FFF2-40B4-BE49-F238E27FC236}">
                <a16:creationId xmlns:a16="http://schemas.microsoft.com/office/drawing/2014/main" id="{5AF07161-F4FC-774D-B347-6FCFB1953E6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3500" y="4174567"/>
            <a:ext cx="1410021" cy="141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621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6452004"/>
            <a:ext cx="12192000" cy="405996"/>
          </a:xfrm>
          <a:prstGeom prst="rect">
            <a:avLst/>
          </a:prstGeom>
          <a:solidFill>
            <a:srgbClr val="009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highlight>
                <a:srgbClr val="FFFF00"/>
              </a:highlight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A37877B-2B56-7D4F-9FA9-249B2BAEAAFD}"/>
              </a:ext>
            </a:extLst>
          </p:cNvPr>
          <p:cNvCxnSpPr/>
          <p:nvPr/>
        </p:nvCxnSpPr>
        <p:spPr>
          <a:xfrm>
            <a:off x="0" y="1034168"/>
            <a:ext cx="12192000" cy="0"/>
          </a:xfrm>
          <a:prstGeom prst="line">
            <a:avLst/>
          </a:prstGeom>
          <a:ln>
            <a:solidFill>
              <a:srgbClr val="009F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ángulo 25">
            <a:extLst>
              <a:ext uri="{FF2B5EF4-FFF2-40B4-BE49-F238E27FC236}">
                <a16:creationId xmlns:a16="http://schemas.microsoft.com/office/drawing/2014/main" id="{4F23B166-1791-D147-9B33-5D529CECBABF}"/>
              </a:ext>
            </a:extLst>
          </p:cNvPr>
          <p:cNvSpPr/>
          <p:nvPr/>
        </p:nvSpPr>
        <p:spPr>
          <a:xfrm>
            <a:off x="502920" y="405996"/>
            <a:ext cx="11186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¿CÓMO SE VIRALIZAN LOS BULOS?</a:t>
            </a:r>
          </a:p>
        </p:txBody>
      </p:sp>
      <p:sp>
        <p:nvSpPr>
          <p:cNvPr id="8" name="Con la pandemia del COVID19 hemos visto cómo los bulos se han multiplicado a través de las redes sociales.">
            <a:extLst>
              <a:ext uri="{FF2B5EF4-FFF2-40B4-BE49-F238E27FC236}">
                <a16:creationId xmlns:a16="http://schemas.microsoft.com/office/drawing/2014/main" id="{25897542-B524-4890-A3DD-BF72F20C1959}"/>
              </a:ext>
            </a:extLst>
          </p:cNvPr>
          <p:cNvSpPr txBox="1"/>
          <p:nvPr/>
        </p:nvSpPr>
        <p:spPr>
          <a:xfrm>
            <a:off x="875656" y="2604907"/>
            <a:ext cx="5184576" cy="8685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just" defTabSz="457200">
              <a:lnSpc>
                <a:spcPts val="7300"/>
              </a:lnSpc>
              <a:spcBef>
                <a:spcPts val="1200"/>
              </a:spcBef>
              <a:defRPr sz="4133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endParaRPr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B84357-D089-48C7-8040-4787A5885163}"/>
              </a:ext>
            </a:extLst>
          </p:cNvPr>
          <p:cNvSpPr txBox="1"/>
          <p:nvPr/>
        </p:nvSpPr>
        <p:spPr>
          <a:xfrm>
            <a:off x="519866" y="1183559"/>
            <a:ext cx="7550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-valencia" sz="3600" b="1" dirty="0">
                <a:latin typeface="Montserrat"/>
              </a:rPr>
              <a:t>Los </a:t>
            </a:r>
            <a:r>
              <a:rPr lang="ca-ES-valencia" sz="3600" b="1" dirty="0" err="1">
                <a:latin typeface="Montserrat"/>
              </a:rPr>
              <a:t>bulos</a:t>
            </a:r>
            <a:r>
              <a:rPr lang="ca-ES-valencia" sz="3600" b="1" dirty="0">
                <a:latin typeface="Montserrat"/>
              </a:rPr>
              <a:t> sobre </a:t>
            </a:r>
            <a:r>
              <a:rPr lang="ca-ES-valencia" sz="3600" b="1" dirty="0" err="1">
                <a:latin typeface="Montserrat"/>
              </a:rPr>
              <a:t>salud</a:t>
            </a:r>
            <a:r>
              <a:rPr lang="ca-ES-valencia" sz="3600" b="1" dirty="0">
                <a:latin typeface="Montserrat"/>
              </a:rPr>
              <a:t> </a:t>
            </a:r>
            <a:r>
              <a:rPr lang="ca-ES-valencia" sz="3600" dirty="0" err="1">
                <a:latin typeface="Montserrat"/>
              </a:rPr>
              <a:t>suelen</a:t>
            </a:r>
            <a:r>
              <a:rPr lang="ca-ES-valencia" sz="3600" dirty="0">
                <a:latin typeface="Montserrat"/>
              </a:rPr>
              <a:t> jugar con:</a:t>
            </a:r>
            <a:endParaRPr lang="es-ES" sz="3600" b="1" dirty="0">
              <a:latin typeface="Montserra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B4FC56-060C-4945-A607-A75C1DBC4909}"/>
              </a:ext>
            </a:extLst>
          </p:cNvPr>
          <p:cNvSpPr txBox="1"/>
          <p:nvPr/>
        </p:nvSpPr>
        <p:spPr>
          <a:xfrm>
            <a:off x="1421657" y="2261513"/>
            <a:ext cx="94051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-valencia" sz="3600" dirty="0">
                <a:latin typeface="Montserrat"/>
              </a:rPr>
              <a:t>el miedo a la enfermedad o a la muerte</a:t>
            </a:r>
          </a:p>
          <a:p>
            <a:endParaRPr lang="ca-ES-valencia" sz="2400" dirty="0">
              <a:latin typeface="Montserra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C4D5BE-EA24-4D8F-A7E7-6ED4619F5A96}"/>
              </a:ext>
            </a:extLst>
          </p:cNvPr>
          <p:cNvSpPr txBox="1"/>
          <p:nvPr/>
        </p:nvSpPr>
        <p:spPr>
          <a:xfrm>
            <a:off x="1572460" y="4120139"/>
            <a:ext cx="61007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-valencia" sz="3600" dirty="0">
                <a:latin typeface="Montserrat"/>
              </a:rPr>
              <a:t>la esperanza de curación</a:t>
            </a:r>
            <a:endParaRPr lang="es-ES" sz="3600" dirty="0">
              <a:latin typeface="Montserrat"/>
            </a:endParaRPr>
          </a:p>
        </p:txBody>
      </p:sp>
      <p:pic>
        <p:nvPicPr>
          <p:cNvPr id="5" name="Imagen 4" descr="Icono&#10;&#10;Descripción generada automáticamente">
            <a:extLst>
              <a:ext uri="{FF2B5EF4-FFF2-40B4-BE49-F238E27FC236}">
                <a16:creationId xmlns:a16="http://schemas.microsoft.com/office/drawing/2014/main" id="{EEB6B2E2-0C69-514B-B162-E3AF60ABFF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204" y="3732448"/>
            <a:ext cx="1142256" cy="1142256"/>
          </a:xfrm>
          <a:prstGeom prst="rect">
            <a:avLst/>
          </a:prstGeom>
        </p:spPr>
      </p:pic>
      <p:pic>
        <p:nvPicPr>
          <p:cNvPr id="14" name="Imagen 13" descr="Icono&#10;&#10;Descripción generada automáticamente">
            <a:extLst>
              <a:ext uri="{FF2B5EF4-FFF2-40B4-BE49-F238E27FC236}">
                <a16:creationId xmlns:a16="http://schemas.microsoft.com/office/drawing/2014/main" id="{FCF4A42C-013C-7A47-AE25-9BF9E314255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224" y="2138194"/>
            <a:ext cx="782216" cy="78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053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6452004"/>
            <a:ext cx="12192000" cy="405996"/>
          </a:xfrm>
          <a:prstGeom prst="rect">
            <a:avLst/>
          </a:prstGeom>
          <a:solidFill>
            <a:srgbClr val="009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highlight>
                <a:srgbClr val="FFFF00"/>
              </a:highlight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A37877B-2B56-7D4F-9FA9-249B2BAEAAFD}"/>
              </a:ext>
            </a:extLst>
          </p:cNvPr>
          <p:cNvCxnSpPr/>
          <p:nvPr/>
        </p:nvCxnSpPr>
        <p:spPr>
          <a:xfrm>
            <a:off x="0" y="1034168"/>
            <a:ext cx="12192000" cy="0"/>
          </a:xfrm>
          <a:prstGeom prst="line">
            <a:avLst/>
          </a:prstGeom>
          <a:ln>
            <a:solidFill>
              <a:srgbClr val="009F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ángulo 25">
            <a:extLst>
              <a:ext uri="{FF2B5EF4-FFF2-40B4-BE49-F238E27FC236}">
                <a16:creationId xmlns:a16="http://schemas.microsoft.com/office/drawing/2014/main" id="{4F23B166-1791-D147-9B33-5D529CECBABF}"/>
              </a:ext>
            </a:extLst>
          </p:cNvPr>
          <p:cNvSpPr/>
          <p:nvPr/>
        </p:nvSpPr>
        <p:spPr>
          <a:xfrm>
            <a:off x="502920" y="405996"/>
            <a:ext cx="11186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¿CÓMO SE VIRALIZAN LOS BULOS?</a:t>
            </a:r>
          </a:p>
        </p:txBody>
      </p:sp>
      <p:sp>
        <p:nvSpPr>
          <p:cNvPr id="8" name="Rectángulo 13">
            <a:extLst>
              <a:ext uri="{FF2B5EF4-FFF2-40B4-BE49-F238E27FC236}">
                <a16:creationId xmlns:a16="http://schemas.microsoft.com/office/drawing/2014/main" id="{EB25103C-4EA5-4D8B-B9D3-F04DF96D7028}"/>
              </a:ext>
            </a:extLst>
          </p:cNvPr>
          <p:cNvSpPr/>
          <p:nvPr/>
        </p:nvSpPr>
        <p:spPr>
          <a:xfrm>
            <a:off x="4511824" y="1241091"/>
            <a:ext cx="252200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500" b="1" dirty="0">
                <a:latin typeface="Montserrat" pitchFamily="2" charset="77"/>
              </a:rPr>
              <a:t>Alimentación</a:t>
            </a:r>
            <a:endParaRPr lang="es-ES" sz="2500" b="1" dirty="0"/>
          </a:p>
        </p:txBody>
      </p:sp>
      <p:pic>
        <p:nvPicPr>
          <p:cNvPr id="18" name="Gráfico 35" descr="Aguja">
            <a:extLst>
              <a:ext uri="{FF2B5EF4-FFF2-40B4-BE49-F238E27FC236}">
                <a16:creationId xmlns:a16="http://schemas.microsoft.com/office/drawing/2014/main" id="{71D4E7D7-EC8D-48B5-89ED-FD49372C99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31473" y="3285886"/>
            <a:ext cx="914400" cy="914400"/>
          </a:xfrm>
          <a:prstGeom prst="rect">
            <a:avLst/>
          </a:prstGeom>
        </p:spPr>
      </p:pic>
      <p:pic>
        <p:nvPicPr>
          <p:cNvPr id="7" name="Screenshot 2020-09-01 at 12.19.22.png" descr="Screenshot 2020-09-01 at 12.19.22.png">
            <a:extLst>
              <a:ext uri="{FF2B5EF4-FFF2-40B4-BE49-F238E27FC236}">
                <a16:creationId xmlns:a16="http://schemas.microsoft.com/office/drawing/2014/main" id="{B0E51969-5DB0-4BCE-8013-85880F820D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2505" y="1934405"/>
            <a:ext cx="3952891" cy="3889427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Screenshot 2020-09-01 at 12.19.30.png" descr="Screenshot 2020-09-01 at 12.19.30.png">
            <a:extLst>
              <a:ext uri="{FF2B5EF4-FFF2-40B4-BE49-F238E27FC236}">
                <a16:creationId xmlns:a16="http://schemas.microsoft.com/office/drawing/2014/main" id="{9F78915A-9826-4CE5-AF08-A1315F0D54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7260" y="2276872"/>
            <a:ext cx="4110175" cy="4129203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Screenshot 2020-09-01 at 12.19.40.png" descr="Screenshot 2020-09-01 at 12.19.40.png">
            <a:extLst>
              <a:ext uri="{FF2B5EF4-FFF2-40B4-BE49-F238E27FC236}">
                <a16:creationId xmlns:a16="http://schemas.microsoft.com/office/drawing/2014/main" id="{3B8D0D77-9DBE-4F9B-8001-4F88A00488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604" y="1952164"/>
            <a:ext cx="3952891" cy="38716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agen 13" descr="Icono&#10;&#10;Descripción generada automáticamente">
            <a:extLst>
              <a:ext uri="{FF2B5EF4-FFF2-40B4-BE49-F238E27FC236}">
                <a16:creationId xmlns:a16="http://schemas.microsoft.com/office/drawing/2014/main" id="{1DD85B20-38C6-434C-9563-92017346090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2680" y="1126186"/>
            <a:ext cx="712800" cy="712800"/>
          </a:xfrm>
          <a:prstGeom prst="rect">
            <a:avLst/>
          </a:prstGeom>
        </p:spPr>
      </p:pic>
      <p:pic>
        <p:nvPicPr>
          <p:cNvPr id="12" name="Imagen 11" descr="Icono&#10;&#10;Descripción generada automáticamente">
            <a:extLst>
              <a:ext uri="{FF2B5EF4-FFF2-40B4-BE49-F238E27FC236}">
                <a16:creationId xmlns:a16="http://schemas.microsoft.com/office/drawing/2014/main" id="{68A696D1-D571-5C4A-9C8B-2A1525D90D9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0" y="913590"/>
            <a:ext cx="1142256" cy="114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45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6452004"/>
            <a:ext cx="12192000" cy="405996"/>
          </a:xfrm>
          <a:prstGeom prst="rect">
            <a:avLst/>
          </a:prstGeom>
          <a:solidFill>
            <a:srgbClr val="009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highlight>
                <a:srgbClr val="FFFF00"/>
              </a:highlight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A37877B-2B56-7D4F-9FA9-249B2BAEAAFD}"/>
              </a:ext>
            </a:extLst>
          </p:cNvPr>
          <p:cNvCxnSpPr/>
          <p:nvPr/>
        </p:nvCxnSpPr>
        <p:spPr>
          <a:xfrm>
            <a:off x="0" y="1034168"/>
            <a:ext cx="12192000" cy="0"/>
          </a:xfrm>
          <a:prstGeom prst="line">
            <a:avLst/>
          </a:prstGeom>
          <a:ln>
            <a:solidFill>
              <a:srgbClr val="009F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ángulo 25">
            <a:extLst>
              <a:ext uri="{FF2B5EF4-FFF2-40B4-BE49-F238E27FC236}">
                <a16:creationId xmlns:a16="http://schemas.microsoft.com/office/drawing/2014/main" id="{4F23B166-1791-D147-9B33-5D529CECBABF}"/>
              </a:ext>
            </a:extLst>
          </p:cNvPr>
          <p:cNvSpPr/>
          <p:nvPr/>
        </p:nvSpPr>
        <p:spPr>
          <a:xfrm>
            <a:off x="502920" y="405996"/>
            <a:ext cx="11186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¿CÓMO SE VIRALIZAN LOS BULOS?</a:t>
            </a:r>
          </a:p>
        </p:txBody>
      </p:sp>
      <p:pic>
        <p:nvPicPr>
          <p:cNvPr id="18" name="Gráfico 35" descr="Aguja">
            <a:extLst>
              <a:ext uri="{FF2B5EF4-FFF2-40B4-BE49-F238E27FC236}">
                <a16:creationId xmlns:a16="http://schemas.microsoft.com/office/drawing/2014/main" id="{71D4E7D7-EC8D-48B5-89ED-FD49372C99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31473" y="3285886"/>
            <a:ext cx="914400" cy="914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463A57-CDC3-497B-B606-CA9E0EB2BBE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7935" y="1824458"/>
            <a:ext cx="4348265" cy="4844902"/>
          </a:xfrm>
          <a:prstGeom prst="rect">
            <a:avLst/>
          </a:prstGeom>
        </p:spPr>
      </p:pic>
      <p:pic>
        <p:nvPicPr>
          <p:cNvPr id="13" name="Imagen 12" descr="Icono&#10;&#10;Descripción generada automáticamente">
            <a:extLst>
              <a:ext uri="{FF2B5EF4-FFF2-40B4-BE49-F238E27FC236}">
                <a16:creationId xmlns:a16="http://schemas.microsoft.com/office/drawing/2014/main" id="{9CA49578-11E0-4D40-B4A6-75DF82AACC3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223" y="2138193"/>
            <a:ext cx="2730964" cy="2730964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A6CBCA0D-47F9-B345-8D8D-A8C65E6CFCF7}"/>
              </a:ext>
            </a:extLst>
          </p:cNvPr>
          <p:cNvSpPr/>
          <p:nvPr/>
        </p:nvSpPr>
        <p:spPr>
          <a:xfrm>
            <a:off x="4511824" y="1241091"/>
            <a:ext cx="252200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500" b="1" dirty="0">
                <a:latin typeface="Montserrat" pitchFamily="2" charset="77"/>
              </a:rPr>
              <a:t>Alimentación</a:t>
            </a:r>
            <a:endParaRPr lang="es-ES" sz="2500" b="1" dirty="0"/>
          </a:p>
        </p:txBody>
      </p:sp>
      <p:pic>
        <p:nvPicPr>
          <p:cNvPr id="15" name="Imagen 14" descr="Icono&#10;&#10;Descripción generada automáticamente">
            <a:extLst>
              <a:ext uri="{FF2B5EF4-FFF2-40B4-BE49-F238E27FC236}">
                <a16:creationId xmlns:a16="http://schemas.microsoft.com/office/drawing/2014/main" id="{A9BFBA40-89DD-494D-B3E4-FD260E41875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2680" y="1126186"/>
            <a:ext cx="712800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0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6452004"/>
            <a:ext cx="12192000" cy="405996"/>
          </a:xfrm>
          <a:prstGeom prst="rect">
            <a:avLst/>
          </a:prstGeom>
          <a:solidFill>
            <a:srgbClr val="009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highlight>
                <a:srgbClr val="FFFF00"/>
              </a:highlight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A37877B-2B56-7D4F-9FA9-249B2BAEAAFD}"/>
              </a:ext>
            </a:extLst>
          </p:cNvPr>
          <p:cNvCxnSpPr/>
          <p:nvPr/>
        </p:nvCxnSpPr>
        <p:spPr>
          <a:xfrm>
            <a:off x="0" y="1034168"/>
            <a:ext cx="12192000" cy="0"/>
          </a:xfrm>
          <a:prstGeom prst="line">
            <a:avLst/>
          </a:prstGeom>
          <a:ln>
            <a:solidFill>
              <a:srgbClr val="009F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ángulo 25">
            <a:extLst>
              <a:ext uri="{FF2B5EF4-FFF2-40B4-BE49-F238E27FC236}">
                <a16:creationId xmlns:a16="http://schemas.microsoft.com/office/drawing/2014/main" id="{4F23B166-1791-D147-9B33-5D529CECBABF}"/>
              </a:ext>
            </a:extLst>
          </p:cNvPr>
          <p:cNvSpPr/>
          <p:nvPr/>
        </p:nvSpPr>
        <p:spPr>
          <a:xfrm>
            <a:off x="502920" y="405996"/>
            <a:ext cx="11186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¿CÓMO SE VIRALIZAN LOS BULOS?</a:t>
            </a:r>
          </a:p>
        </p:txBody>
      </p:sp>
      <p:sp>
        <p:nvSpPr>
          <p:cNvPr id="12" name="Rectángulo 15">
            <a:extLst>
              <a:ext uri="{FF2B5EF4-FFF2-40B4-BE49-F238E27FC236}">
                <a16:creationId xmlns:a16="http://schemas.microsoft.com/office/drawing/2014/main" id="{C3E38C87-8DAB-483E-AFA3-D2753785926F}"/>
              </a:ext>
            </a:extLst>
          </p:cNvPr>
          <p:cNvSpPr/>
          <p:nvPr/>
        </p:nvSpPr>
        <p:spPr>
          <a:xfrm>
            <a:off x="4723715" y="1334718"/>
            <a:ext cx="202692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500" b="1" dirty="0">
                <a:solidFill>
                  <a:srgbClr val="000000"/>
                </a:solidFill>
                <a:latin typeface="Montserrat" pitchFamily="2" charset="77"/>
              </a:rPr>
              <a:t>Vacunas</a:t>
            </a:r>
            <a:endParaRPr lang="es-ES" sz="25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111BEF-0C9B-4AB6-8BB1-2F6B600AB3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5762" y="979028"/>
            <a:ext cx="3189644" cy="35730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8900AA-6A25-44D5-B8A9-BE9E993AD7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6080" y="1916832"/>
            <a:ext cx="3429000" cy="2160240"/>
          </a:xfrm>
          <a:prstGeom prst="rect">
            <a:avLst/>
          </a:prstGeom>
        </p:spPr>
      </p:pic>
      <p:sp>
        <p:nvSpPr>
          <p:cNvPr id="7" name="FALSO">
            <a:extLst>
              <a:ext uri="{FF2B5EF4-FFF2-40B4-BE49-F238E27FC236}">
                <a16:creationId xmlns:a16="http://schemas.microsoft.com/office/drawing/2014/main" id="{747A7800-E6DB-4DA3-899F-E34A93D47A00}"/>
              </a:ext>
            </a:extLst>
          </p:cNvPr>
          <p:cNvSpPr txBox="1"/>
          <p:nvPr/>
        </p:nvSpPr>
        <p:spPr>
          <a:xfrm rot="19931614">
            <a:off x="8121038" y="2933637"/>
            <a:ext cx="1814184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9900"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r>
              <a:rPr sz="4400" dirty="0" err="1">
                <a:solidFill>
                  <a:srgbClr val="FF0000"/>
                </a:solidFill>
              </a:rPr>
              <a:t>FALSO</a:t>
            </a:r>
            <a:endParaRPr sz="4400" dirty="0">
              <a:solidFill>
                <a:srgbClr val="FF0000"/>
              </a:solidFill>
            </a:endParaRPr>
          </a:p>
        </p:txBody>
      </p:sp>
      <p:pic>
        <p:nvPicPr>
          <p:cNvPr id="15" name="Imagen 14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2F79922E-CD92-A14D-BC60-FEA6AD9202F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1361" y="1126186"/>
            <a:ext cx="894119" cy="894119"/>
          </a:xfrm>
          <a:prstGeom prst="rect">
            <a:avLst/>
          </a:prstGeom>
        </p:spPr>
      </p:pic>
      <p:pic>
        <p:nvPicPr>
          <p:cNvPr id="14" name="Imagen 13" descr="Icono&#10;&#10;Descripción generada automáticamente">
            <a:extLst>
              <a:ext uri="{FF2B5EF4-FFF2-40B4-BE49-F238E27FC236}">
                <a16:creationId xmlns:a16="http://schemas.microsoft.com/office/drawing/2014/main" id="{6CD63B9E-DB6E-EC43-914E-1C29950AD67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9660" y="4607182"/>
            <a:ext cx="1540075" cy="1540075"/>
          </a:xfrm>
          <a:prstGeom prst="rect">
            <a:avLst/>
          </a:prstGeom>
        </p:spPr>
      </p:pic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B372A9E7-C254-8B44-8A3F-ACE3C34E60E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4496" y="4816383"/>
            <a:ext cx="1383019" cy="138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027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F9D6B3-5AE8-4A68-86C0-EC928208A6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5737" y="1597513"/>
            <a:ext cx="5773193" cy="5159768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0" y="6452004"/>
            <a:ext cx="12192000" cy="405996"/>
          </a:xfrm>
          <a:prstGeom prst="rect">
            <a:avLst/>
          </a:prstGeom>
          <a:solidFill>
            <a:srgbClr val="009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highlight>
                <a:srgbClr val="FFFF00"/>
              </a:highlight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A37877B-2B56-7D4F-9FA9-249B2BAEAAFD}"/>
              </a:ext>
            </a:extLst>
          </p:cNvPr>
          <p:cNvCxnSpPr/>
          <p:nvPr/>
        </p:nvCxnSpPr>
        <p:spPr>
          <a:xfrm>
            <a:off x="0" y="1034168"/>
            <a:ext cx="12192000" cy="0"/>
          </a:xfrm>
          <a:prstGeom prst="line">
            <a:avLst/>
          </a:prstGeom>
          <a:ln>
            <a:solidFill>
              <a:srgbClr val="009F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ángulo 25">
            <a:extLst>
              <a:ext uri="{FF2B5EF4-FFF2-40B4-BE49-F238E27FC236}">
                <a16:creationId xmlns:a16="http://schemas.microsoft.com/office/drawing/2014/main" id="{4F23B166-1791-D147-9B33-5D529CECBABF}"/>
              </a:ext>
            </a:extLst>
          </p:cNvPr>
          <p:cNvSpPr/>
          <p:nvPr/>
        </p:nvSpPr>
        <p:spPr>
          <a:xfrm>
            <a:off x="502920" y="405996"/>
            <a:ext cx="11186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¿CÓMO SE VIRALIZAN LOS BULOS?</a:t>
            </a:r>
          </a:p>
        </p:txBody>
      </p:sp>
      <p:sp>
        <p:nvSpPr>
          <p:cNvPr id="30" name="Rectángulo 14">
            <a:extLst>
              <a:ext uri="{FF2B5EF4-FFF2-40B4-BE49-F238E27FC236}">
                <a16:creationId xmlns:a16="http://schemas.microsoft.com/office/drawing/2014/main" id="{E7804A80-06AA-4790-9A57-643E11DB3A22}"/>
              </a:ext>
            </a:extLst>
          </p:cNvPr>
          <p:cNvSpPr/>
          <p:nvPr/>
        </p:nvSpPr>
        <p:spPr>
          <a:xfrm>
            <a:off x="3993282" y="1120741"/>
            <a:ext cx="420543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500" b="1" dirty="0">
                <a:solidFill>
                  <a:srgbClr val="000000"/>
                </a:solidFill>
                <a:latin typeface="Montserrat" pitchFamily="2" charset="77"/>
              </a:rPr>
              <a:t>Terapias alternativas</a:t>
            </a:r>
            <a:endParaRPr lang="es-ES" sz="2500" b="1" dirty="0"/>
          </a:p>
        </p:txBody>
      </p:sp>
      <p:sp>
        <p:nvSpPr>
          <p:cNvPr id="4" name="FALSO">
            <a:extLst>
              <a:ext uri="{FF2B5EF4-FFF2-40B4-BE49-F238E27FC236}">
                <a16:creationId xmlns:a16="http://schemas.microsoft.com/office/drawing/2014/main" id="{78765C46-A0B1-499F-903D-258F047E8BCC}"/>
              </a:ext>
            </a:extLst>
          </p:cNvPr>
          <p:cNvSpPr txBox="1"/>
          <p:nvPr/>
        </p:nvSpPr>
        <p:spPr>
          <a:xfrm rot="19931614">
            <a:off x="4295821" y="2150945"/>
            <a:ext cx="1814184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9900"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r>
              <a:rPr sz="4400" dirty="0" err="1">
                <a:solidFill>
                  <a:srgbClr val="FF0000"/>
                </a:solidFill>
              </a:rPr>
              <a:t>FALSO</a:t>
            </a:r>
            <a:endParaRPr sz="4400" dirty="0">
              <a:solidFill>
                <a:srgbClr val="FF0000"/>
              </a:solidFill>
            </a:endParaRPr>
          </a:p>
        </p:txBody>
      </p:sp>
      <p:pic>
        <p:nvPicPr>
          <p:cNvPr id="12" name="Imagen 11" descr="Icono&#10;&#10;Descripción generada automáticamente">
            <a:extLst>
              <a:ext uri="{FF2B5EF4-FFF2-40B4-BE49-F238E27FC236}">
                <a16:creationId xmlns:a16="http://schemas.microsoft.com/office/drawing/2014/main" id="{4228042B-7D47-0346-8393-41A12CDFC7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064552" y="1157129"/>
            <a:ext cx="745463" cy="745463"/>
          </a:xfrm>
          <a:prstGeom prst="rect">
            <a:avLst/>
          </a:prstGeom>
        </p:spPr>
      </p:pic>
      <p:pic>
        <p:nvPicPr>
          <p:cNvPr id="14" name="Imagen 13" descr="Icono&#10;&#10;Descripción generada automáticamente">
            <a:extLst>
              <a:ext uri="{FF2B5EF4-FFF2-40B4-BE49-F238E27FC236}">
                <a16:creationId xmlns:a16="http://schemas.microsoft.com/office/drawing/2014/main" id="{CCC5D5B3-4570-C641-9C92-14FF41D1EFC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684" y="2924944"/>
            <a:ext cx="1849372" cy="184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214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6452004"/>
            <a:ext cx="12192000" cy="405996"/>
          </a:xfrm>
          <a:prstGeom prst="rect">
            <a:avLst/>
          </a:prstGeom>
          <a:solidFill>
            <a:srgbClr val="009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highlight>
                <a:srgbClr val="FFFF00"/>
              </a:highlight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A37877B-2B56-7D4F-9FA9-249B2BAEAAFD}"/>
              </a:ext>
            </a:extLst>
          </p:cNvPr>
          <p:cNvCxnSpPr/>
          <p:nvPr/>
        </p:nvCxnSpPr>
        <p:spPr>
          <a:xfrm>
            <a:off x="0" y="1034168"/>
            <a:ext cx="12192000" cy="0"/>
          </a:xfrm>
          <a:prstGeom prst="line">
            <a:avLst/>
          </a:prstGeom>
          <a:ln>
            <a:solidFill>
              <a:srgbClr val="009F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ángulo 25">
            <a:extLst>
              <a:ext uri="{FF2B5EF4-FFF2-40B4-BE49-F238E27FC236}">
                <a16:creationId xmlns:a16="http://schemas.microsoft.com/office/drawing/2014/main" id="{4F23B166-1791-D147-9B33-5D529CECBABF}"/>
              </a:ext>
            </a:extLst>
          </p:cNvPr>
          <p:cNvSpPr/>
          <p:nvPr/>
        </p:nvSpPr>
        <p:spPr>
          <a:xfrm>
            <a:off x="502920" y="405996"/>
            <a:ext cx="11186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¿CÓMO SE VIRALIZAN LOS BULOS?</a:t>
            </a:r>
          </a:p>
        </p:txBody>
      </p:sp>
      <p:sp>
        <p:nvSpPr>
          <p:cNvPr id="8" name="Rectángulo 16">
            <a:extLst>
              <a:ext uri="{FF2B5EF4-FFF2-40B4-BE49-F238E27FC236}">
                <a16:creationId xmlns:a16="http://schemas.microsoft.com/office/drawing/2014/main" id="{0ABC4E7A-3954-43F2-8039-0B1BF0F2D948}"/>
              </a:ext>
            </a:extLst>
          </p:cNvPr>
          <p:cNvSpPr/>
          <p:nvPr/>
        </p:nvSpPr>
        <p:spPr>
          <a:xfrm>
            <a:off x="5159896" y="1174249"/>
            <a:ext cx="187220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500" b="1" dirty="0">
                <a:solidFill>
                  <a:srgbClr val="000000"/>
                </a:solidFill>
                <a:latin typeface="Montserrat" pitchFamily="2" charset="77"/>
              </a:rPr>
              <a:t>Cáncer</a:t>
            </a:r>
            <a:endParaRPr lang="es-ES" sz="25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912C04-8F30-477B-AFD8-1A317CBFC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824" y="2101949"/>
            <a:ext cx="4272911" cy="3343275"/>
          </a:xfrm>
          <a:prstGeom prst="rect">
            <a:avLst/>
          </a:prstGeom>
        </p:spPr>
      </p:pic>
      <p:sp>
        <p:nvSpPr>
          <p:cNvPr id="7" name="FALSO">
            <a:extLst>
              <a:ext uri="{FF2B5EF4-FFF2-40B4-BE49-F238E27FC236}">
                <a16:creationId xmlns:a16="http://schemas.microsoft.com/office/drawing/2014/main" id="{029D89D8-E9A0-4A7B-B4E5-3D6C76D07BC9}"/>
              </a:ext>
            </a:extLst>
          </p:cNvPr>
          <p:cNvSpPr txBox="1"/>
          <p:nvPr/>
        </p:nvSpPr>
        <p:spPr>
          <a:xfrm>
            <a:off x="5752413" y="4201857"/>
            <a:ext cx="1558247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300" b="1">
                <a:solidFill>
                  <a:schemeClr val="accent5">
                    <a:lumOff val="-29866"/>
                  </a:schemeClr>
                </a:solidFill>
              </a:defRPr>
            </a:lvl1pPr>
          </a:lstStyle>
          <a:p>
            <a:r>
              <a:rPr sz="4400" dirty="0" err="1">
                <a:solidFill>
                  <a:srgbClr val="FF0000"/>
                </a:solidFill>
              </a:rPr>
              <a:t>FALSO</a:t>
            </a:r>
            <a:endParaRPr sz="4400" dirty="0">
              <a:solidFill>
                <a:srgbClr val="FF0000"/>
              </a:solidFill>
            </a:endParaRPr>
          </a:p>
        </p:txBody>
      </p:sp>
      <p:pic>
        <p:nvPicPr>
          <p:cNvPr id="14" name="Imagen 13" descr="Forma, Círculo&#10;&#10;Descripción generada automáticamente">
            <a:extLst>
              <a:ext uri="{FF2B5EF4-FFF2-40B4-BE49-F238E27FC236}">
                <a16:creationId xmlns:a16="http://schemas.microsoft.com/office/drawing/2014/main" id="{A2DEBACD-5EB6-BF45-8A87-85A8FD755D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7845" y="1174249"/>
            <a:ext cx="1171235" cy="1171235"/>
          </a:xfrm>
          <a:prstGeom prst="rect">
            <a:avLst/>
          </a:prstGeom>
        </p:spPr>
      </p:pic>
      <p:pic>
        <p:nvPicPr>
          <p:cNvPr id="10" name="Imagen 9" descr="Icono&#10;&#10;Descripción generada automáticamente">
            <a:extLst>
              <a:ext uri="{FF2B5EF4-FFF2-40B4-BE49-F238E27FC236}">
                <a16:creationId xmlns:a16="http://schemas.microsoft.com/office/drawing/2014/main" id="{0D5CB07E-AE0C-DD4C-B902-94ED9AE6BDA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684" y="2924944"/>
            <a:ext cx="1849372" cy="184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811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6452004"/>
            <a:ext cx="12192000" cy="405996"/>
          </a:xfrm>
          <a:prstGeom prst="rect">
            <a:avLst/>
          </a:prstGeom>
          <a:solidFill>
            <a:srgbClr val="009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highlight>
                <a:srgbClr val="FFFF00"/>
              </a:highlight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A37877B-2B56-7D4F-9FA9-249B2BAEAAFD}"/>
              </a:ext>
            </a:extLst>
          </p:cNvPr>
          <p:cNvCxnSpPr/>
          <p:nvPr/>
        </p:nvCxnSpPr>
        <p:spPr>
          <a:xfrm>
            <a:off x="0" y="1034168"/>
            <a:ext cx="12192000" cy="0"/>
          </a:xfrm>
          <a:prstGeom prst="line">
            <a:avLst/>
          </a:prstGeom>
          <a:ln>
            <a:solidFill>
              <a:srgbClr val="009F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ángulo 25">
            <a:extLst>
              <a:ext uri="{FF2B5EF4-FFF2-40B4-BE49-F238E27FC236}">
                <a16:creationId xmlns:a16="http://schemas.microsoft.com/office/drawing/2014/main" id="{4F23B166-1791-D147-9B33-5D529CECBABF}"/>
              </a:ext>
            </a:extLst>
          </p:cNvPr>
          <p:cNvSpPr/>
          <p:nvPr/>
        </p:nvSpPr>
        <p:spPr>
          <a:xfrm>
            <a:off x="502920" y="405996"/>
            <a:ext cx="11186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Montserrat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¿CÓMO SE VIRALIZAN LOS BULOS?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652DE345-CB57-4B6C-849E-70680109B5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7488" y="1897331"/>
            <a:ext cx="2669867" cy="4195034"/>
          </a:xfrm>
          <a:prstGeom prst="rect">
            <a:avLst/>
          </a:prstGeom>
        </p:spPr>
      </p:pic>
      <p:sp>
        <p:nvSpPr>
          <p:cNvPr id="2" name="Rectángulo 14">
            <a:extLst>
              <a:ext uri="{FF2B5EF4-FFF2-40B4-BE49-F238E27FC236}">
                <a16:creationId xmlns:a16="http://schemas.microsoft.com/office/drawing/2014/main" id="{BC4C0055-5FFB-4F93-A17B-3EB710E19744}"/>
              </a:ext>
            </a:extLst>
          </p:cNvPr>
          <p:cNvSpPr/>
          <p:nvPr/>
        </p:nvSpPr>
        <p:spPr>
          <a:xfrm>
            <a:off x="4914900" y="1215916"/>
            <a:ext cx="23622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500" b="1" dirty="0" err="1">
                <a:solidFill>
                  <a:srgbClr val="000000"/>
                </a:solidFill>
                <a:latin typeface="Montserrat" pitchFamily="2" charset="77"/>
              </a:rPr>
              <a:t>COVID</a:t>
            </a:r>
            <a:r>
              <a:rPr lang="es-ES" sz="2500" b="1" dirty="0">
                <a:solidFill>
                  <a:srgbClr val="000000"/>
                </a:solidFill>
                <a:latin typeface="Montserrat" pitchFamily="2" charset="77"/>
              </a:rPr>
              <a:t>-19</a:t>
            </a:r>
            <a:endParaRPr lang="es-ES" sz="25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FB3D3D-A80B-4E5A-837F-0082BED2600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4915" y="2759788"/>
            <a:ext cx="5966684" cy="2972938"/>
          </a:xfrm>
          <a:prstGeom prst="rect">
            <a:avLst/>
          </a:prstGeom>
        </p:spPr>
      </p:pic>
      <p:sp>
        <p:nvSpPr>
          <p:cNvPr id="5" name="FALSO">
            <a:extLst>
              <a:ext uri="{FF2B5EF4-FFF2-40B4-BE49-F238E27FC236}">
                <a16:creationId xmlns:a16="http://schemas.microsoft.com/office/drawing/2014/main" id="{9B7D7A46-B7D1-47F4-BD26-59BAE55EF2D8}"/>
              </a:ext>
            </a:extLst>
          </p:cNvPr>
          <p:cNvSpPr txBox="1"/>
          <p:nvPr/>
        </p:nvSpPr>
        <p:spPr>
          <a:xfrm>
            <a:off x="2043297" y="2902936"/>
            <a:ext cx="1558247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300" b="1">
                <a:solidFill>
                  <a:schemeClr val="accent5">
                    <a:lumOff val="-29866"/>
                  </a:schemeClr>
                </a:solidFill>
              </a:defRPr>
            </a:lvl1pPr>
          </a:lstStyle>
          <a:p>
            <a:r>
              <a:rPr sz="4400" dirty="0" err="1">
                <a:solidFill>
                  <a:srgbClr val="FF0000"/>
                </a:solidFill>
              </a:rPr>
              <a:t>FALSO</a:t>
            </a:r>
            <a:endParaRPr sz="4400" dirty="0">
              <a:solidFill>
                <a:srgbClr val="FF0000"/>
              </a:solidFill>
            </a:endParaRPr>
          </a:p>
        </p:txBody>
      </p:sp>
      <p:sp>
        <p:nvSpPr>
          <p:cNvPr id="6" name="FALSO">
            <a:extLst>
              <a:ext uri="{FF2B5EF4-FFF2-40B4-BE49-F238E27FC236}">
                <a16:creationId xmlns:a16="http://schemas.microsoft.com/office/drawing/2014/main" id="{9AD972CE-2FB6-4642-9B6F-6697959EBF6E}"/>
              </a:ext>
            </a:extLst>
          </p:cNvPr>
          <p:cNvSpPr txBox="1"/>
          <p:nvPr/>
        </p:nvSpPr>
        <p:spPr>
          <a:xfrm>
            <a:off x="7909133" y="3186728"/>
            <a:ext cx="1558247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300" b="1">
                <a:solidFill>
                  <a:schemeClr val="accent5">
                    <a:lumOff val="-29866"/>
                  </a:schemeClr>
                </a:solidFill>
              </a:defRPr>
            </a:lvl1pPr>
          </a:lstStyle>
          <a:p>
            <a:r>
              <a:rPr sz="4400" dirty="0" err="1">
                <a:solidFill>
                  <a:srgbClr val="FF0000"/>
                </a:solidFill>
              </a:rPr>
              <a:t>FALSO</a:t>
            </a:r>
            <a:endParaRPr sz="4400" dirty="0">
              <a:solidFill>
                <a:srgbClr val="FF0000"/>
              </a:solidFill>
            </a:endParaRPr>
          </a:p>
        </p:txBody>
      </p:sp>
      <p:pic>
        <p:nvPicPr>
          <p:cNvPr id="15" name="Imagen 14" descr="Icono&#10;&#10;Descripción generada automáticamente">
            <a:extLst>
              <a:ext uri="{FF2B5EF4-FFF2-40B4-BE49-F238E27FC236}">
                <a16:creationId xmlns:a16="http://schemas.microsoft.com/office/drawing/2014/main" id="{68C3730F-56FD-384D-A7F9-0863F381BAC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4735" y="3646753"/>
            <a:ext cx="1540075" cy="1540075"/>
          </a:xfrm>
          <a:prstGeom prst="rect">
            <a:avLst/>
          </a:prstGeom>
        </p:spPr>
      </p:pic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14B260FE-696F-6842-8F39-0CEE67C7817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5197" y="3646753"/>
            <a:ext cx="1383019" cy="1383019"/>
          </a:xfrm>
          <a:prstGeom prst="rect">
            <a:avLst/>
          </a:prstGeom>
        </p:spPr>
      </p:pic>
      <p:pic>
        <p:nvPicPr>
          <p:cNvPr id="17" name="Imagen 16" descr="Icono&#10;&#10;Descripción generada automáticamente">
            <a:extLst>
              <a:ext uri="{FF2B5EF4-FFF2-40B4-BE49-F238E27FC236}">
                <a16:creationId xmlns:a16="http://schemas.microsoft.com/office/drawing/2014/main" id="{3FCE3516-73B0-AF4D-861C-EA1DD726DAD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7586" y="936239"/>
            <a:ext cx="998240" cy="99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509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9112</TotalTime>
  <Words>309</Words>
  <Application>Microsoft Office PowerPoint</Application>
  <PresentationFormat>Panoramiczny</PresentationFormat>
  <Paragraphs>65</Paragraphs>
  <Slides>15</Slides>
  <Notes>14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4" baseType="lpstr">
      <vt:lpstr>Abadi</vt:lpstr>
      <vt:lpstr>Arial</vt:lpstr>
      <vt:lpstr>Bahnschrift</vt:lpstr>
      <vt:lpstr>Calibri</vt:lpstr>
      <vt:lpstr>Calibri Light</vt:lpstr>
      <vt:lpstr>Montserrat</vt:lpstr>
      <vt:lpstr>Montserrat Light</vt:lpstr>
      <vt:lpstr>Verdana</vt:lpstr>
      <vt:lpstr>Tema de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Administrador</dc:creator>
  <cp:lastModifiedBy>Piotr Nowak</cp:lastModifiedBy>
  <cp:revision>135</cp:revision>
  <dcterms:created xsi:type="dcterms:W3CDTF">2020-03-03T15:37:41Z</dcterms:created>
  <dcterms:modified xsi:type="dcterms:W3CDTF">2021-02-02T12:49:56Z</dcterms:modified>
</cp:coreProperties>
</file>