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311" r:id="rId3"/>
    <p:sldId id="261" r:id="rId4"/>
    <p:sldId id="305" r:id="rId5"/>
    <p:sldId id="307" r:id="rId6"/>
    <p:sldId id="314" r:id="rId7"/>
    <p:sldId id="312" r:id="rId8"/>
    <p:sldId id="309" r:id="rId9"/>
    <p:sldId id="313" r:id="rId10"/>
    <p:sldId id="276" r:id="rId11"/>
    <p:sldId id="278" r:id="rId12"/>
    <p:sldId id="310" r:id="rId13"/>
    <p:sldId id="275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dor" initials="A" lastIdx="1" clrIdx="0">
    <p:extLst>
      <p:ext uri="{19B8F6BF-5375-455C-9EA6-DF929625EA0E}">
        <p15:presenceInfo xmlns:p15="http://schemas.microsoft.com/office/powerpoint/2012/main" userId="Administrad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9A"/>
    <a:srgbClr val="FBFBFB"/>
    <a:srgbClr val="FFFFFF"/>
    <a:srgbClr val="44546A"/>
    <a:srgbClr val="FFFF00"/>
    <a:srgbClr val="EC5A60"/>
    <a:srgbClr val="FF85FF"/>
    <a:srgbClr val="0432FF"/>
    <a:srgbClr val="FFFC00"/>
    <a:srgbClr val="E20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64" autoAdjust="0"/>
    <p:restoredTop sz="89326" autoAdjust="0"/>
  </p:normalViewPr>
  <p:slideViewPr>
    <p:cSldViewPr>
      <p:cViewPr varScale="1">
        <p:scale>
          <a:sx n="99" d="100"/>
          <a:sy n="99" d="100"/>
        </p:scale>
        <p:origin x="7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BD42-5435-C243-B177-6A69F4C82F49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119F6-759F-674E-889E-8E220B52E7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756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market.com/eucalyp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119F6-759F-674E-889E-8E220B52E7A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0304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119F6-759F-674E-889E-8E220B52E7AD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7795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https://creativemarket.com/eucalyp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119F6-759F-674E-889E-8E220B52E7AD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0555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Flaticon.com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119F6-759F-674E-889E-8E220B52E7A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3112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119F6-759F-674E-889E-8E220B52E7A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2731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119F6-759F-674E-889E-8E220B52E7A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0603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119F6-759F-674E-889E-8E220B52E7A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9201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119F6-759F-674E-889E-8E220B52E7A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3351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119F6-759F-674E-889E-8E220B52E7A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011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119F6-759F-674E-889E-8E220B52E7A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5980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119F6-759F-674E-889E-8E220B52E7AD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416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07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4880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94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316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87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35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205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0778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244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929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496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75C7F-BA23-4406-8F18-1C0341132763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92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2192000" cy="92528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tge 16">
            <a:extLst>
              <a:ext uri="{FF2B5EF4-FFF2-40B4-BE49-F238E27FC236}">
                <a16:creationId xmlns:a16="http://schemas.microsoft.com/office/drawing/2014/main" id="{FCA9D783-B545-4178-A571-4095753C86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327" y="5625486"/>
            <a:ext cx="2704892" cy="771597"/>
          </a:xfrm>
          <a:prstGeom prst="rect">
            <a:avLst/>
          </a:prstGeom>
        </p:spPr>
      </p:pic>
      <p:pic>
        <p:nvPicPr>
          <p:cNvPr id="10" name="Imagen 9" descr="Imagen que contiene reloj, señal, dibujo&#10;&#10;Descripción generada automáticamente">
            <a:extLst>
              <a:ext uri="{FF2B5EF4-FFF2-40B4-BE49-F238E27FC236}">
                <a16:creationId xmlns:a16="http://schemas.microsoft.com/office/drawing/2014/main" id="{EF4DDBAE-361B-5D44-9842-73AE94F0CA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915" y="1700808"/>
            <a:ext cx="3708170" cy="1903527"/>
          </a:xfrm>
          <a:prstGeom prst="rect">
            <a:avLst/>
          </a:prstGeom>
        </p:spPr>
      </p:pic>
      <p:sp>
        <p:nvSpPr>
          <p:cNvPr id="3" name="CuadroTexto 5">
            <a:extLst>
              <a:ext uri="{FF2B5EF4-FFF2-40B4-BE49-F238E27FC236}">
                <a16:creationId xmlns:a16="http://schemas.microsoft.com/office/drawing/2014/main" id="{5FFBB0E1-C03D-478B-9525-88D5B3F039C4}"/>
              </a:ext>
            </a:extLst>
          </p:cNvPr>
          <p:cNvSpPr txBox="1"/>
          <p:nvPr/>
        </p:nvSpPr>
        <p:spPr>
          <a:xfrm>
            <a:off x="1940076" y="4603775"/>
            <a:ext cx="83118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dirty="0">
                <a:solidFill>
                  <a:srgbClr val="009F9A"/>
                </a:solidFill>
                <a:latin typeface="Bahnschrift" panose="020B0502040204020203" pitchFamily="34" charset="0"/>
                <a:ea typeface="Verdana" panose="020B0604030504040204" pitchFamily="34" charset="0"/>
              </a:rPr>
              <a:t>DEZINFORMACJA </a:t>
            </a:r>
            <a:r>
              <a:rPr lang="pl-PL" sz="4400" dirty="0">
                <a:solidFill>
                  <a:srgbClr val="009F9A"/>
                </a:solidFill>
                <a:latin typeface="Bahnschrift" panose="020B0502040204020203" pitchFamily="34" charset="0"/>
                <a:ea typeface="Verdana" panose="020B0604030504040204" pitchFamily="34" charset="0"/>
              </a:rPr>
              <a:t>ZDROWOTNA</a:t>
            </a:r>
            <a:r>
              <a:rPr lang="es-ES" sz="4400" dirty="0">
                <a:solidFill>
                  <a:srgbClr val="009F9A"/>
                </a:solidFill>
                <a:latin typeface="Bahnschrift" panose="020B0502040204020203" pitchFamily="34" charset="0"/>
                <a:ea typeface="Verdana" panose="020B0604030504040204" pitchFamily="34" charset="0"/>
              </a:rPr>
              <a:t>. </a:t>
            </a:r>
            <a:endParaRPr lang="pl-PL" sz="4400" dirty="0">
              <a:solidFill>
                <a:srgbClr val="009F9A"/>
              </a:solidFill>
              <a:latin typeface="Bahnschrift" panose="020B0502040204020203" pitchFamily="34" charset="0"/>
              <a:ea typeface="Verdana" panose="020B0604030504040204" pitchFamily="34" charset="0"/>
            </a:endParaRPr>
          </a:p>
          <a:p>
            <a:pPr algn="ctr"/>
            <a:r>
              <a:rPr lang="es-ES" sz="4400" dirty="0">
                <a:solidFill>
                  <a:srgbClr val="009F9A"/>
                </a:solidFill>
                <a:latin typeface="Bahnschrift" panose="020B0502040204020203" pitchFamily="34" charset="0"/>
                <a:ea typeface="Verdana" panose="020B0604030504040204" pitchFamily="34" charset="0"/>
              </a:rPr>
              <a:t>WPROWADZENIE</a:t>
            </a:r>
          </a:p>
        </p:txBody>
      </p:sp>
      <p:sp>
        <p:nvSpPr>
          <p:cNvPr id="4" name="CuadroTexto 5">
            <a:extLst>
              <a:ext uri="{FF2B5EF4-FFF2-40B4-BE49-F238E27FC236}">
                <a16:creationId xmlns:a16="http://schemas.microsoft.com/office/drawing/2014/main" id="{D48DB3AB-0F9A-4368-90BC-C5ADF51CC066}"/>
              </a:ext>
            </a:extLst>
          </p:cNvPr>
          <p:cNvSpPr txBox="1"/>
          <p:nvPr/>
        </p:nvSpPr>
        <p:spPr>
          <a:xfrm>
            <a:off x="4887979" y="3756891"/>
            <a:ext cx="24160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400" dirty="0">
                <a:latin typeface="Bahnschrift" panose="020B0502040204020203" pitchFamily="34" charset="0"/>
                <a:ea typeface="Verdana" panose="020B0604030504040204" pitchFamily="34" charset="0"/>
              </a:rPr>
              <a:t>MODUŁ</a:t>
            </a:r>
            <a:r>
              <a:rPr lang="es-ES" sz="4400" dirty="0">
                <a:latin typeface="Bahnschrift" panose="020B0502040204020203" pitchFamily="34" charset="0"/>
                <a:ea typeface="Verdana" panose="020B060403050404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05032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A509623-A9DC-45FF-86ED-5E966F261FBC}"/>
              </a:ext>
            </a:extLst>
          </p:cNvPr>
          <p:cNvSpPr txBox="1"/>
          <p:nvPr/>
        </p:nvSpPr>
        <p:spPr>
          <a:xfrm>
            <a:off x="502920" y="1126485"/>
            <a:ext cx="10633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latin typeface="Montserrat Light" pitchFamily="2" charset="77"/>
              </a:rPr>
              <a:t>Oszustwa zdrowotne </a:t>
            </a:r>
            <a:r>
              <a:rPr lang="pl-PL" sz="3600" b="1" dirty="0">
                <a:latin typeface="Montserrat Light" pitchFamily="2" charset="77"/>
              </a:rPr>
              <a:t>znajdziemy </a:t>
            </a:r>
            <a:r>
              <a:rPr lang="es-ES" sz="3600" b="1" dirty="0">
                <a:latin typeface="Montserrat Light" pitchFamily="2" charset="77"/>
              </a:rPr>
              <a:t>wszędzie</a:t>
            </a:r>
          </a:p>
        </p:txBody>
      </p:sp>
      <p:sp>
        <p:nvSpPr>
          <p:cNvPr id="6" name="Rectángulo 12">
            <a:extLst>
              <a:ext uri="{FF2B5EF4-FFF2-40B4-BE49-F238E27FC236}">
                <a16:creationId xmlns:a16="http://schemas.microsoft.com/office/drawing/2014/main" id="{D66FDA06-9E37-47D1-BB49-F5272828FA67}"/>
              </a:ext>
            </a:extLst>
          </p:cNvPr>
          <p:cNvSpPr/>
          <p:nvPr/>
        </p:nvSpPr>
        <p:spPr>
          <a:xfrm>
            <a:off x="551384" y="383199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JAK TRAFIAMY NA OSZUSTWA?</a:t>
            </a:r>
            <a:endParaRPr lang="es-ES" sz="2400" b="1" dirty="0">
              <a:latin typeface="Montserrat Ligh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Imagen 19" descr="Icono&#10;&#10;Descripción generada automáticamente">
            <a:extLst>
              <a:ext uri="{FF2B5EF4-FFF2-40B4-BE49-F238E27FC236}">
                <a16:creationId xmlns:a16="http://schemas.microsoft.com/office/drawing/2014/main" id="{ADF7BFB6-ABC7-F447-B3CF-9224CE1DD1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89" y="4354191"/>
            <a:ext cx="856846" cy="856846"/>
          </a:xfrm>
          <a:prstGeom prst="rect">
            <a:avLst/>
          </a:prstGeom>
        </p:spPr>
      </p:pic>
      <p:pic>
        <p:nvPicPr>
          <p:cNvPr id="22" name="Imagen 21" descr="Icono&#10;&#10;Descripción generada automáticamente">
            <a:extLst>
              <a:ext uri="{FF2B5EF4-FFF2-40B4-BE49-F238E27FC236}">
                <a16:creationId xmlns:a16="http://schemas.microsoft.com/office/drawing/2014/main" id="{8FC7F258-2C96-E84A-8717-2CAFE22715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0" y="3272217"/>
            <a:ext cx="856845" cy="856845"/>
          </a:xfrm>
          <a:prstGeom prst="rect">
            <a:avLst/>
          </a:prstGeom>
        </p:spPr>
      </p:pic>
      <p:pic>
        <p:nvPicPr>
          <p:cNvPr id="26" name="Imagen 25" descr="Icono&#10;&#10;Descripción generada automáticamente">
            <a:extLst>
              <a:ext uri="{FF2B5EF4-FFF2-40B4-BE49-F238E27FC236}">
                <a16:creationId xmlns:a16="http://schemas.microsoft.com/office/drawing/2014/main" id="{5A2D9CE3-A5E2-C34D-B6F0-CBA5C9AA77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89" y="2092169"/>
            <a:ext cx="856845" cy="856845"/>
          </a:xfrm>
          <a:prstGeom prst="rect">
            <a:avLst/>
          </a:prstGeom>
        </p:spPr>
      </p:pic>
      <p:sp>
        <p:nvSpPr>
          <p:cNvPr id="27" name="TextBox 7">
            <a:extLst>
              <a:ext uri="{FF2B5EF4-FFF2-40B4-BE49-F238E27FC236}">
                <a16:creationId xmlns:a16="http://schemas.microsoft.com/office/drawing/2014/main" id="{D2259E47-139D-C349-B5E8-0AC8A378FB5A}"/>
              </a:ext>
            </a:extLst>
          </p:cNvPr>
          <p:cNvSpPr txBox="1"/>
          <p:nvPr/>
        </p:nvSpPr>
        <p:spPr>
          <a:xfrm>
            <a:off x="1812467" y="2059086"/>
            <a:ext cx="10030023" cy="829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600" b="1" dirty="0">
                <a:latin typeface="Montserrat Light"/>
              </a:rPr>
              <a:t>Na</a:t>
            </a:r>
            <a:r>
              <a:rPr lang="en-US" sz="3600" b="1" dirty="0">
                <a:latin typeface="Montserrat Light"/>
              </a:rPr>
              <a:t> WhatsApp</a:t>
            </a:r>
            <a:r>
              <a:rPr lang="pl-PL" sz="3600" b="1" dirty="0" err="1">
                <a:latin typeface="Montserrat Light"/>
              </a:rPr>
              <a:t>ie</a:t>
            </a:r>
            <a:endParaRPr lang="es-ES" sz="3600" b="1" dirty="0">
              <a:solidFill>
                <a:srgbClr val="009F9A"/>
              </a:solidFill>
              <a:latin typeface="Montserrat Light"/>
            </a:endParaRP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B950264F-113E-B34D-A196-5B59AA157BA6}"/>
              </a:ext>
            </a:extLst>
          </p:cNvPr>
          <p:cNvSpPr txBox="1"/>
          <p:nvPr/>
        </p:nvSpPr>
        <p:spPr>
          <a:xfrm>
            <a:off x="1812467" y="3182162"/>
            <a:ext cx="10030023" cy="829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600" b="1" dirty="0">
                <a:latin typeface="Montserrat Light"/>
              </a:rPr>
              <a:t>Podczas rozmowy</a:t>
            </a:r>
            <a:endParaRPr lang="es-ES" sz="3600" b="1" dirty="0">
              <a:solidFill>
                <a:srgbClr val="009F9A"/>
              </a:solidFill>
              <a:latin typeface="Montserrat Light"/>
            </a:endParaRPr>
          </a:p>
        </p:txBody>
      </p:sp>
      <p:sp>
        <p:nvSpPr>
          <p:cNvPr id="29" name="TextBox 7">
            <a:extLst>
              <a:ext uri="{FF2B5EF4-FFF2-40B4-BE49-F238E27FC236}">
                <a16:creationId xmlns:a16="http://schemas.microsoft.com/office/drawing/2014/main" id="{ED421A60-FE8F-734A-9368-9FBBE7183C6E}"/>
              </a:ext>
            </a:extLst>
          </p:cNvPr>
          <p:cNvSpPr txBox="1"/>
          <p:nvPr/>
        </p:nvSpPr>
        <p:spPr>
          <a:xfrm>
            <a:off x="1812469" y="5384028"/>
            <a:ext cx="10030023" cy="829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600" b="1" dirty="0">
                <a:latin typeface="Montserrat Light"/>
              </a:rPr>
              <a:t>W telewizji i innych mediach </a:t>
            </a:r>
            <a:endParaRPr lang="es-ES" sz="3600" b="1" dirty="0">
              <a:latin typeface="Montserrat Light"/>
            </a:endParaRPr>
          </a:p>
        </p:txBody>
      </p:sp>
      <p:pic>
        <p:nvPicPr>
          <p:cNvPr id="31" name="Imagen 30" descr="Icono&#10;&#10;Descripción generada automáticamente">
            <a:extLst>
              <a:ext uri="{FF2B5EF4-FFF2-40B4-BE49-F238E27FC236}">
                <a16:creationId xmlns:a16="http://schemas.microsoft.com/office/drawing/2014/main" id="{2FDC625B-AA1F-6B45-83CE-DCA39C8732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89" y="5236834"/>
            <a:ext cx="1025865" cy="1025865"/>
          </a:xfrm>
          <a:prstGeom prst="rect">
            <a:avLst/>
          </a:prstGeom>
        </p:spPr>
      </p:pic>
      <p:sp>
        <p:nvSpPr>
          <p:cNvPr id="32" name="TextBox 7">
            <a:extLst>
              <a:ext uri="{FF2B5EF4-FFF2-40B4-BE49-F238E27FC236}">
                <a16:creationId xmlns:a16="http://schemas.microsoft.com/office/drawing/2014/main" id="{7072DD39-1443-9D43-97F5-0C9F65B0ADE9}"/>
              </a:ext>
            </a:extLst>
          </p:cNvPr>
          <p:cNvSpPr txBox="1"/>
          <p:nvPr/>
        </p:nvSpPr>
        <p:spPr>
          <a:xfrm>
            <a:off x="1812468" y="4305238"/>
            <a:ext cx="10030023" cy="829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600" b="1" dirty="0">
                <a:latin typeface="Montserrat Light"/>
              </a:rPr>
              <a:t>W portalach społecznościowych</a:t>
            </a:r>
            <a:endParaRPr lang="es-ES" sz="3600" b="1" dirty="0">
              <a:solidFill>
                <a:srgbClr val="009F9A"/>
              </a:solidFill>
              <a:latin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157395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 la pandemia del COVID19 hemos visto cómo los bulos se han multiplicado a través de las redes sociales.">
            <a:extLst>
              <a:ext uri="{FF2B5EF4-FFF2-40B4-BE49-F238E27FC236}">
                <a16:creationId xmlns:a16="http://schemas.microsoft.com/office/drawing/2014/main" id="{4A84586A-E2F7-4DF2-A7C2-800CE5BD5B9E}"/>
              </a:ext>
            </a:extLst>
          </p:cNvPr>
          <p:cNvSpPr txBox="1"/>
          <p:nvPr/>
        </p:nvSpPr>
        <p:spPr>
          <a:xfrm>
            <a:off x="1839787" y="1051166"/>
            <a:ext cx="9559145" cy="2501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just" defTabSz="457200">
              <a:lnSpc>
                <a:spcPts val="7300"/>
              </a:lnSpc>
              <a:spcBef>
                <a:spcPts val="1200"/>
              </a:spcBef>
              <a:defRPr sz="41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lnSpc>
                <a:spcPct val="150000"/>
              </a:lnSpc>
            </a:pPr>
            <a:r>
              <a:rPr lang="pl-PL" sz="3600" b="1" dirty="0">
                <a:latin typeface="Montserrat Light" pitchFamily="2" charset="77"/>
                <a:cs typeface="Calibri" panose="020F0502020204030204" pitchFamily="34" charset="0"/>
              </a:rPr>
              <a:t>COVID-19 zwielokrotnił liczbę oszustw i</a:t>
            </a:r>
            <a:r>
              <a:rPr lang="pl-PL" sz="3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 </a:t>
            </a:r>
            <a:r>
              <a:rPr lang="pl-PL" sz="3600" b="1" dirty="0" err="1">
                <a:latin typeface="Montserrat Light" pitchFamily="2" charset="77"/>
                <a:cs typeface="Calibri" panose="020F0502020204030204" pitchFamily="34" charset="0"/>
              </a:rPr>
              <a:t>fake</a:t>
            </a:r>
            <a:r>
              <a:rPr lang="pl-PL" sz="3600" b="1" dirty="0">
                <a:latin typeface="Montserrat Light" pitchFamily="2" charset="77"/>
                <a:cs typeface="Calibri" panose="020F0502020204030204" pitchFamily="34" charset="0"/>
              </a:rPr>
              <a:t> newsów, szczególnie w mediach społecznościowych. </a:t>
            </a:r>
            <a:endParaRPr lang="en-US" sz="3600" b="1" dirty="0">
              <a:latin typeface="Montserrat Light" pitchFamily="2" charset="77"/>
              <a:cs typeface="Calibri" panose="020F0502020204030204" pitchFamily="34" charset="0"/>
            </a:endParaRPr>
          </a:p>
        </p:txBody>
      </p:sp>
      <p:sp>
        <p:nvSpPr>
          <p:cNvPr id="3" name="Rectángulo 12">
            <a:extLst>
              <a:ext uri="{FF2B5EF4-FFF2-40B4-BE49-F238E27FC236}">
                <a16:creationId xmlns:a16="http://schemas.microsoft.com/office/drawing/2014/main" id="{F697D763-D40B-422F-8117-6B49EAB82CA9}"/>
              </a:ext>
            </a:extLst>
          </p:cNvPr>
          <p:cNvSpPr/>
          <p:nvPr/>
        </p:nvSpPr>
        <p:spPr>
          <a:xfrm>
            <a:off x="551384" y="383199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JAK TRAFIAMY NA OSZUSTWA?</a:t>
            </a:r>
            <a:endParaRPr lang="es-ES" sz="2400" b="1" dirty="0">
              <a:latin typeface="Montserrat Ligh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DCDD88F-FCA8-104B-8A56-668766F02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528" y="4915335"/>
            <a:ext cx="843553" cy="84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des" descr="redes">
            <a:hlinkClick r:id="" action="ppaction://media"/>
            <a:extLst>
              <a:ext uri="{FF2B5EF4-FFF2-40B4-BE49-F238E27FC236}">
                <a16:creationId xmlns:a16="http://schemas.microsoft.com/office/drawing/2014/main" id="{2083A41C-1146-C845-A3E8-FD7C0542C7C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84232" y="3221239"/>
            <a:ext cx="3433763" cy="3433763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31CA312-5B4F-EE4C-B84D-D436F33A6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72" y="3820768"/>
            <a:ext cx="748009" cy="74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0AC8FB7A-0FE5-8145-B33B-ACD4DC845E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99" y="1971914"/>
            <a:ext cx="1502296" cy="150229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7820D3AA-67DF-7D45-852C-3C952CC3852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78" y="3890646"/>
            <a:ext cx="748009" cy="748009"/>
          </a:xfrm>
          <a:prstGeom prst="rect">
            <a:avLst/>
          </a:prstGeom>
        </p:spPr>
      </p:pic>
      <p:pic>
        <p:nvPicPr>
          <p:cNvPr id="14" name="Imagen 1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3D3F1A0-5598-D345-8CC9-FA6AC409BF7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97" y="4860429"/>
            <a:ext cx="1087968" cy="108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6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repeatCount="3000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 la pandemia del COVID19 hemos visto cómo los bulos se han multiplicado a través de las redes sociales.">
            <a:extLst>
              <a:ext uri="{FF2B5EF4-FFF2-40B4-BE49-F238E27FC236}">
                <a16:creationId xmlns:a16="http://schemas.microsoft.com/office/drawing/2014/main" id="{4A84586A-E2F7-4DF2-A7C2-800CE5BD5B9E}"/>
              </a:ext>
            </a:extLst>
          </p:cNvPr>
          <p:cNvSpPr txBox="1"/>
          <p:nvPr/>
        </p:nvSpPr>
        <p:spPr>
          <a:xfrm>
            <a:off x="2855640" y="2262931"/>
            <a:ext cx="8712968" cy="1678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just" defTabSz="457200">
              <a:lnSpc>
                <a:spcPts val="7300"/>
              </a:lnSpc>
              <a:spcBef>
                <a:spcPts val="1200"/>
              </a:spcBef>
              <a:defRPr sz="41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lnSpc>
                <a:spcPct val="150000"/>
              </a:lnSpc>
            </a:pPr>
            <a:r>
              <a:rPr lang="pl-PL" sz="3600" b="1" dirty="0">
                <a:solidFill>
                  <a:srgbClr val="009F9A"/>
                </a:solidFill>
                <a:latin typeface="Montserrat Light" pitchFamily="2" charset="77"/>
                <a:cs typeface="Calibri" panose="020F0502020204030204" pitchFamily="34" charset="0"/>
              </a:rPr>
              <a:t>Zaufanie</a:t>
            </a:r>
            <a:r>
              <a:rPr lang="pl-PL" sz="3600" b="1" dirty="0">
                <a:latin typeface="Montserrat Light" pitchFamily="2" charset="77"/>
                <a:cs typeface="Calibri" panose="020F0502020204030204" pitchFamily="34" charset="0"/>
              </a:rPr>
              <a:t> do osoby, która udostępnia informacje, jest kluczowe.</a:t>
            </a:r>
            <a:endParaRPr sz="3600" b="1" dirty="0">
              <a:solidFill>
                <a:schemeClr val="tx1"/>
              </a:solidFill>
              <a:latin typeface="Montserrat Light" pitchFamily="2" charset="77"/>
              <a:cs typeface="Calibri" panose="020F0502020204030204" pitchFamily="34" charset="0"/>
            </a:endParaRPr>
          </a:p>
        </p:txBody>
      </p:sp>
      <p:sp>
        <p:nvSpPr>
          <p:cNvPr id="3" name="Rectángulo 12">
            <a:extLst>
              <a:ext uri="{FF2B5EF4-FFF2-40B4-BE49-F238E27FC236}">
                <a16:creationId xmlns:a16="http://schemas.microsoft.com/office/drawing/2014/main" id="{F697D763-D40B-422F-8117-6B49EAB82CA9}"/>
              </a:ext>
            </a:extLst>
          </p:cNvPr>
          <p:cNvSpPr/>
          <p:nvPr/>
        </p:nvSpPr>
        <p:spPr>
          <a:xfrm>
            <a:off x="551384" y="383199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JAK TRAFIAMY NA OSZUSTWA?</a:t>
            </a:r>
            <a:endParaRPr lang="es-ES" sz="2400" b="1" dirty="0">
              <a:latin typeface="Montserrat Ligh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D800B3B8-3A51-D540-9212-D52DBE651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2276872"/>
            <a:ext cx="1670908" cy="167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98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12">
            <a:extLst>
              <a:ext uri="{FF2B5EF4-FFF2-40B4-BE49-F238E27FC236}">
                <a16:creationId xmlns:a16="http://schemas.microsoft.com/office/drawing/2014/main" id="{03373FEE-55DB-44A5-826C-ED24E7EEAB7D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PODSUMOWUJĄC…</a:t>
            </a:r>
            <a:endParaRPr lang="es-ES" sz="2400" b="1" dirty="0">
              <a:latin typeface="Montserrat Ligh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7E9B8F-BCB5-48E5-8CED-630F98885EE8}"/>
              </a:ext>
            </a:extLst>
          </p:cNvPr>
          <p:cNvSpPr txBox="1"/>
          <p:nvPr/>
        </p:nvSpPr>
        <p:spPr>
          <a:xfrm>
            <a:off x="1702232" y="1267200"/>
            <a:ext cx="95050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3600" dirty="0">
                <a:latin typeface="Montserrat Light"/>
              </a:rPr>
              <a:t>Oszustwa są przedstawiane na różne sposoby.</a:t>
            </a:r>
            <a:endParaRPr lang="en-US" sz="3600" dirty="0">
              <a:latin typeface="Montserrat Light"/>
            </a:endParaRP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2D7E8146-F591-4177-AA13-73392C9EBA73}"/>
              </a:ext>
            </a:extLst>
          </p:cNvPr>
          <p:cNvSpPr txBox="1"/>
          <p:nvPr/>
        </p:nvSpPr>
        <p:spPr>
          <a:xfrm>
            <a:off x="1702232" y="5082968"/>
            <a:ext cx="95050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3600" dirty="0">
                <a:latin typeface="Montserrat Light"/>
              </a:rPr>
              <a:t>Musimy być aktywnymi odbiorcami informacji.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11FEA5-5A65-4DA6-8298-F252C36305F2}"/>
              </a:ext>
            </a:extLst>
          </p:cNvPr>
          <p:cNvSpPr txBox="1"/>
          <p:nvPr/>
        </p:nvSpPr>
        <p:spPr>
          <a:xfrm>
            <a:off x="1702232" y="2865150"/>
            <a:ext cx="95050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3600" dirty="0">
                <a:latin typeface="Montserrat Light"/>
              </a:rPr>
              <a:t>Zaufanie do osoby, która wysyła nam wiadomość, jest często kluczowym elementem, aby uwierzyć w informacje.</a:t>
            </a:r>
            <a:endParaRPr lang="es-ES" sz="3600" dirty="0">
              <a:latin typeface="Montserrat Light"/>
            </a:endParaRPr>
          </a:p>
        </p:txBody>
      </p:sp>
      <p:pic>
        <p:nvPicPr>
          <p:cNvPr id="3" name="Gráfico 2" descr="Insignia 1">
            <a:extLst>
              <a:ext uri="{FF2B5EF4-FFF2-40B4-BE49-F238E27FC236}">
                <a16:creationId xmlns:a16="http://schemas.microsoft.com/office/drawing/2014/main" id="{1B2803B1-6F49-1F48-8887-013CCC062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920" y="1279821"/>
            <a:ext cx="914400" cy="914400"/>
          </a:xfrm>
          <a:prstGeom prst="rect">
            <a:avLst/>
          </a:prstGeom>
        </p:spPr>
      </p:pic>
      <p:pic>
        <p:nvPicPr>
          <p:cNvPr id="10" name="Gráfico 9" descr="Insignia">
            <a:extLst>
              <a:ext uri="{FF2B5EF4-FFF2-40B4-BE49-F238E27FC236}">
                <a16:creationId xmlns:a16="http://schemas.microsoft.com/office/drawing/2014/main" id="{F1211437-1926-E345-9F88-73FE6938B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2920" y="3212857"/>
            <a:ext cx="914400" cy="914400"/>
          </a:xfrm>
          <a:prstGeom prst="rect">
            <a:avLst/>
          </a:prstGeom>
        </p:spPr>
      </p:pic>
      <p:pic>
        <p:nvPicPr>
          <p:cNvPr id="13" name="Gráfico 12" descr="Insignia 3">
            <a:extLst>
              <a:ext uri="{FF2B5EF4-FFF2-40B4-BE49-F238E27FC236}">
                <a16:creationId xmlns:a16="http://schemas.microsoft.com/office/drawing/2014/main" id="{6074F3F6-D736-834D-B1BA-F0B650847E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2920" y="514589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5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F23B166-1791-D147-9B33-5D529CECBABF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CZYM JEST DEZINFORMACJA ZDROWOTNA?</a:t>
            </a:r>
            <a:endParaRPr lang="es-ES" sz="2400" b="1" dirty="0">
              <a:latin typeface="Montserrat Ligh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C814C2-D385-4F6C-8826-DF5CC8A606F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64376" y="-176761"/>
            <a:ext cx="2160240" cy="2160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6A1593-CC0B-5D44-A0B5-42637AC381D2}"/>
              </a:ext>
            </a:extLst>
          </p:cNvPr>
          <p:cNvSpPr txBox="1"/>
          <p:nvPr/>
        </p:nvSpPr>
        <p:spPr>
          <a:xfrm>
            <a:off x="3935760" y="1429385"/>
            <a:ext cx="4293479" cy="9935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4400" b="1" dirty="0">
                <a:solidFill>
                  <a:srgbClr val="009F9A"/>
                </a:solidFill>
                <a:latin typeface="Montserrat Light"/>
              </a:rPr>
              <a:t>Dezinformacja</a:t>
            </a:r>
            <a:endParaRPr lang="es-ES" sz="4400" b="1" dirty="0">
              <a:solidFill>
                <a:srgbClr val="009F9A"/>
              </a:solidFill>
              <a:latin typeface="Montserrat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E0C59B-AA33-4A9A-B7AF-318CBFA8DE9A}"/>
              </a:ext>
            </a:extLst>
          </p:cNvPr>
          <p:cNvSpPr txBox="1"/>
          <p:nvPr/>
        </p:nvSpPr>
        <p:spPr>
          <a:xfrm>
            <a:off x="1199456" y="2662074"/>
            <a:ext cx="9793087" cy="166847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3600" b="1" dirty="0">
                <a:latin typeface="Montserrat Light"/>
              </a:rPr>
              <a:t>Informacje wątpliwe, wprowadzające w błąd lub fałszywe</a:t>
            </a:r>
            <a:endParaRPr lang="es-ES" sz="3600" b="1" dirty="0">
              <a:latin typeface="Montserrat Ligh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B233CF-067A-4B24-8796-D03048223B72}"/>
              </a:ext>
            </a:extLst>
          </p:cNvPr>
          <p:cNvGrpSpPr/>
          <p:nvPr/>
        </p:nvGrpSpPr>
        <p:grpSpPr>
          <a:xfrm>
            <a:off x="1199456" y="4481687"/>
            <a:ext cx="9463873" cy="1222119"/>
            <a:chOff x="1019436" y="4406055"/>
            <a:chExt cx="9463873" cy="122211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EA1A0E-F5F1-4AF9-B725-D826C716E811}"/>
                </a:ext>
              </a:extLst>
            </p:cNvPr>
            <p:cNvSpPr txBox="1"/>
            <p:nvPr/>
          </p:nvSpPr>
          <p:spPr>
            <a:xfrm>
              <a:off x="1019436" y="4433488"/>
              <a:ext cx="4428492" cy="1194686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000" b="1" dirty="0">
                  <a:latin typeface="Montserrat Light"/>
                </a:rPr>
                <a:t>W </a:t>
              </a:r>
              <a:r>
                <a:rPr lang="pl-PL" sz="3000" b="1" dirty="0">
                  <a:latin typeface="Montserrat Light"/>
                </a:rPr>
                <a:t>tych</a:t>
              </a:r>
              <a:r>
                <a:rPr lang="en-US" sz="3000" b="1" dirty="0">
                  <a:latin typeface="Montserrat Light"/>
                </a:rPr>
                <a:t> </a:t>
              </a:r>
              <a:r>
                <a:rPr lang="pl-PL" sz="3000" b="1" dirty="0">
                  <a:latin typeface="Montserrat Light"/>
                </a:rPr>
                <a:t>modułach również określane jako</a:t>
              </a:r>
              <a:endParaRPr lang="es-ES" sz="3000" b="1" dirty="0">
                <a:latin typeface="Montserrat Ligh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DBCE51-6265-49ED-B920-4C301EEFF58E}"/>
                </a:ext>
              </a:extLst>
            </p:cNvPr>
            <p:cNvSpPr txBox="1"/>
            <p:nvPr/>
          </p:nvSpPr>
          <p:spPr>
            <a:xfrm>
              <a:off x="7572164" y="4406055"/>
              <a:ext cx="2911145" cy="105490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l-PL" sz="4700" b="1" dirty="0">
                  <a:solidFill>
                    <a:srgbClr val="009F9A"/>
                  </a:solidFill>
                  <a:latin typeface="Montserrat Light"/>
                </a:rPr>
                <a:t>oszustwa</a:t>
              </a:r>
              <a:endParaRPr lang="es-ES" sz="4700" b="1" dirty="0">
                <a:solidFill>
                  <a:srgbClr val="009F9A"/>
                </a:solidFill>
                <a:latin typeface="Montserrat Light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4AB7F7E-979C-430B-AB19-CCFC28C1113A}"/>
                </a:ext>
              </a:extLst>
            </p:cNvPr>
            <p:cNvCxnSpPr>
              <a:cxnSpLocks/>
            </p:cNvCxnSpPr>
            <p:nvPr/>
          </p:nvCxnSpPr>
          <p:spPr>
            <a:xfrm>
              <a:off x="5573942" y="5030831"/>
              <a:ext cx="1764196" cy="0"/>
            </a:xfrm>
            <a:prstGeom prst="straightConnector1">
              <a:avLst/>
            </a:prstGeom>
            <a:ln w="76200">
              <a:solidFill>
                <a:srgbClr val="009F9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4554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F23B166-1791-D147-9B33-5D529CECBABF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CZYM JEST DEZINFORMACJA ZDROWOTNA?</a:t>
            </a:r>
            <a:endParaRPr lang="es-ES" sz="2400" b="1" dirty="0">
              <a:latin typeface="Montserrat Ligh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round" descr="round">
            <a:hlinkClick r:id="" action="ppaction://media"/>
            <a:extLst>
              <a:ext uri="{FF2B5EF4-FFF2-40B4-BE49-F238E27FC236}">
                <a16:creationId xmlns:a16="http://schemas.microsoft.com/office/drawing/2014/main" id="{3B4DDFD2-721E-B546-BA47-DC1152B0C1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63952" y="2492896"/>
            <a:ext cx="3805265" cy="1382824"/>
          </a:xfrm>
          <a:prstGeom prst="rect">
            <a:avLst/>
          </a:prstGeom>
        </p:spPr>
      </p:pic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4DA28B10-FE7D-F84B-AF94-5CE2781664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45313"/>
            <a:ext cx="3662530" cy="36625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6A1593-CC0B-5D44-A0B5-42637AC381D2}"/>
              </a:ext>
            </a:extLst>
          </p:cNvPr>
          <p:cNvSpPr txBox="1"/>
          <p:nvPr/>
        </p:nvSpPr>
        <p:spPr>
          <a:xfrm>
            <a:off x="4295799" y="2326844"/>
            <a:ext cx="7105248" cy="33226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3600" b="1" dirty="0">
                <a:latin typeface="Montserrat Light"/>
              </a:rPr>
              <a:t>Nadmiar informacji sprawia, że trudno jest odróżnić informacje wiarygodne od tych nieprawdziwych.</a:t>
            </a:r>
            <a:endParaRPr lang="en-US" sz="3600" b="1" dirty="0">
              <a:latin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1186621370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  <a:latin typeface="Montserrat Light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F23B166-1791-D147-9B33-5D529CECBABF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CZYM JEST DEZINFORMACJA ZDROWOTNA?</a:t>
            </a:r>
            <a:endParaRPr lang="es-ES" sz="2400" b="1" dirty="0">
              <a:latin typeface="Montserrat Ligh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95F6A6-E02A-4659-BC79-2DE64F3E0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2288785"/>
            <a:ext cx="3791744" cy="28286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6D7927-06CD-4E1D-88BC-897A3179805D}"/>
              </a:ext>
            </a:extLst>
          </p:cNvPr>
          <p:cNvSpPr txBox="1"/>
          <p:nvPr/>
        </p:nvSpPr>
        <p:spPr>
          <a:xfrm>
            <a:off x="4295800" y="1352181"/>
            <a:ext cx="6840760" cy="415363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3600" b="1" dirty="0">
                <a:latin typeface="Montserrat Light"/>
              </a:rPr>
              <a:t>Zdrowie jest jednym z</a:t>
            </a:r>
            <a:r>
              <a:rPr lang="pl-PL" sz="3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 </a:t>
            </a:r>
            <a:r>
              <a:rPr lang="pl-PL" sz="3600" b="1" dirty="0">
                <a:latin typeface="Montserrat Light"/>
              </a:rPr>
              <a:t>naszych najcenniejszych zasobów, dlatego też oszustwa zdrowotne są tak bardzo liczne.</a:t>
            </a:r>
            <a:endParaRPr lang="es-ES" sz="3600" b="1" dirty="0">
              <a:latin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3817349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F23B166-1791-D147-9B33-5D529CECBABF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CZYM JEST DEZINFORMACJA ZDROWOTNA?</a:t>
            </a:r>
            <a:endParaRPr lang="es-ES" sz="2400" b="1" dirty="0">
              <a:latin typeface="Montserrat Ligh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6D7927-06CD-4E1D-88BC-897A3179805D}"/>
              </a:ext>
            </a:extLst>
          </p:cNvPr>
          <p:cNvSpPr txBox="1"/>
          <p:nvPr/>
        </p:nvSpPr>
        <p:spPr>
          <a:xfrm>
            <a:off x="407368" y="1295383"/>
            <a:ext cx="11593288" cy="8374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3600" b="1" dirty="0">
                <a:latin typeface="Montserrat Light"/>
              </a:rPr>
              <a:t>Mogą przybierać różne formy</a:t>
            </a:r>
            <a:endParaRPr lang="en-US" sz="3600" b="1" dirty="0">
              <a:latin typeface="Montserrat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C12AB1-D433-4C8B-8B6C-FF2EC228A8B5}"/>
              </a:ext>
            </a:extLst>
          </p:cNvPr>
          <p:cNvSpPr txBox="1"/>
          <p:nvPr/>
        </p:nvSpPr>
        <p:spPr>
          <a:xfrm>
            <a:off x="4655840" y="3895494"/>
            <a:ext cx="3834426" cy="829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3600" b="1" dirty="0">
                <a:latin typeface="Montserrat Light"/>
              </a:rPr>
              <a:t>Od</a:t>
            </a:r>
            <a:r>
              <a:rPr lang="en-US" sz="3600" b="1" dirty="0">
                <a:latin typeface="Montserrat Light"/>
              </a:rPr>
              <a:t> </a:t>
            </a:r>
            <a:r>
              <a:rPr lang="en-US" sz="3600" b="1" dirty="0">
                <a:solidFill>
                  <a:srgbClr val="009F9A"/>
                </a:solidFill>
                <a:latin typeface="Montserrat Light"/>
              </a:rPr>
              <a:t>sat</a:t>
            </a:r>
            <a:r>
              <a:rPr lang="pl-PL" sz="3600" b="1" dirty="0" err="1">
                <a:solidFill>
                  <a:srgbClr val="009F9A"/>
                </a:solidFill>
                <a:latin typeface="Montserrat Light"/>
              </a:rPr>
              <a:t>yry</a:t>
            </a:r>
            <a:r>
              <a:rPr lang="en-US" sz="3600" b="1" dirty="0">
                <a:solidFill>
                  <a:srgbClr val="009F9A"/>
                </a:solidFill>
                <a:latin typeface="Montserrat Light"/>
              </a:rPr>
              <a:t>…</a:t>
            </a:r>
            <a:endParaRPr lang="es-ES" sz="3600" b="1" dirty="0">
              <a:solidFill>
                <a:srgbClr val="009F9A"/>
              </a:solidFill>
              <a:latin typeface="Montserrat Light"/>
            </a:endParaRPr>
          </a:p>
        </p:txBody>
      </p:sp>
      <p:pic>
        <p:nvPicPr>
          <p:cNvPr id="3" name="flecha roja" descr="flecha roja">
            <a:hlinkClick r:id="" action="ppaction://media"/>
            <a:extLst>
              <a:ext uri="{FF2B5EF4-FFF2-40B4-BE49-F238E27FC236}">
                <a16:creationId xmlns:a16="http://schemas.microsoft.com/office/drawing/2014/main" id="{70906AA6-0FD5-6C49-B0A7-2CD46A5D3D0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20758047">
            <a:off x="3176412" y="2597722"/>
            <a:ext cx="1662556" cy="166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3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400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E221D3A-FF20-40E7-B1FF-E172DC454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384" y="1124744"/>
            <a:ext cx="5951231" cy="649293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F23B166-1791-D147-9B33-5D529CECBABF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CZYM JEST DEZINFORMACJA ZDROWOTNA?</a:t>
            </a:r>
            <a:endParaRPr lang="es-ES" sz="2400" b="1" dirty="0">
              <a:latin typeface="Montserrat Ligh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6D7927-06CD-4E1D-88BC-897A3179805D}"/>
              </a:ext>
            </a:extLst>
          </p:cNvPr>
          <p:cNvSpPr txBox="1"/>
          <p:nvPr/>
        </p:nvSpPr>
        <p:spPr>
          <a:xfrm>
            <a:off x="407368" y="1124744"/>
            <a:ext cx="11593288" cy="8374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3600" b="1" dirty="0">
                <a:solidFill>
                  <a:srgbClr val="009F9A"/>
                </a:solidFill>
                <a:latin typeface="Montserrat Light"/>
              </a:rPr>
              <a:t>Satyra</a:t>
            </a:r>
            <a:endParaRPr lang="en-US" sz="3600" b="1" dirty="0">
              <a:latin typeface="Montserrat Light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BFF6D0A9-D387-4CFA-B418-72E7859A37A5}"/>
              </a:ext>
            </a:extLst>
          </p:cNvPr>
          <p:cNvSpPr txBox="1"/>
          <p:nvPr/>
        </p:nvSpPr>
        <p:spPr>
          <a:xfrm>
            <a:off x="7824192" y="6236560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b="1" dirty="0"/>
              <a:t>Źródło: aszdziennik.pl</a:t>
            </a:r>
            <a:endParaRPr lang="en-GB" sz="800" b="1" dirty="0">
              <a:latin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165018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F23B166-1791-D147-9B33-5D529CECBABF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CZYM JEST DEZINFORMACJA ZDROWOTNA?</a:t>
            </a:r>
            <a:endParaRPr lang="es-ES" sz="2400" b="1" dirty="0">
              <a:latin typeface="Montserrat Ligh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4B0B68-56C4-4151-9BB3-31C3C5E163CD}"/>
              </a:ext>
            </a:extLst>
          </p:cNvPr>
          <p:cNvSpPr txBox="1"/>
          <p:nvPr/>
        </p:nvSpPr>
        <p:spPr>
          <a:xfrm>
            <a:off x="407368" y="1295383"/>
            <a:ext cx="11593288" cy="8374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3600" b="1" dirty="0">
                <a:latin typeface="Montserrat Light"/>
              </a:rPr>
              <a:t>Mogą przybierać różne formy</a:t>
            </a:r>
            <a:endParaRPr lang="en-US" sz="3600" b="1" dirty="0">
              <a:latin typeface="Montserrat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E36041-D98D-488B-AC89-01BAF1B2945D}"/>
              </a:ext>
            </a:extLst>
          </p:cNvPr>
          <p:cNvSpPr txBox="1"/>
          <p:nvPr/>
        </p:nvSpPr>
        <p:spPr>
          <a:xfrm>
            <a:off x="1869698" y="3462778"/>
            <a:ext cx="9482886" cy="166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Montserrat Light"/>
              </a:rPr>
              <a:t>…</a:t>
            </a:r>
            <a:r>
              <a:rPr lang="pl-PL" sz="3600" b="1" dirty="0">
                <a:latin typeface="Montserrat Light"/>
              </a:rPr>
              <a:t>przez</a:t>
            </a:r>
            <a:r>
              <a:rPr lang="en-US" sz="3600" b="1" dirty="0">
                <a:latin typeface="Montserrat Light"/>
              </a:rPr>
              <a:t> </a:t>
            </a:r>
            <a:r>
              <a:rPr lang="pl-PL" sz="3600" b="1" dirty="0">
                <a:solidFill>
                  <a:srgbClr val="009F9A"/>
                </a:solidFill>
                <a:latin typeface="Montserrat Light"/>
              </a:rPr>
              <a:t>zdekontekstualizowane </a:t>
            </a:r>
            <a:r>
              <a:rPr lang="pl-PL" sz="3600" b="1" dirty="0">
                <a:latin typeface="Montserrat Light"/>
              </a:rPr>
              <a:t>treści</a:t>
            </a:r>
            <a:endParaRPr lang="es-ES" sz="3600" b="1" dirty="0">
              <a:latin typeface="Montserrat Light"/>
            </a:endParaRPr>
          </a:p>
          <a:p>
            <a:pPr>
              <a:lnSpc>
                <a:spcPct val="150000"/>
              </a:lnSpc>
            </a:pPr>
            <a:endParaRPr lang="es-ES" sz="3600" b="1" dirty="0">
              <a:solidFill>
                <a:srgbClr val="009F9A"/>
              </a:solidFill>
              <a:latin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3087852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F23B166-1791-D147-9B33-5D529CECBABF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CZYM JEST DEZINFORMACJA ZDROWOTNA?</a:t>
            </a:r>
            <a:endParaRPr lang="es-ES" sz="2400" b="1" dirty="0">
              <a:latin typeface="Montserrat Ligh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EC2044-216A-4ED1-BEA6-2BCCCB7F4435}"/>
              </a:ext>
            </a:extLst>
          </p:cNvPr>
          <p:cNvSpPr txBox="1"/>
          <p:nvPr/>
        </p:nvSpPr>
        <p:spPr>
          <a:xfrm>
            <a:off x="407368" y="1295383"/>
            <a:ext cx="11593288" cy="8374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3600" b="1" dirty="0">
                <a:latin typeface="Montserrat Light"/>
              </a:rPr>
              <a:t>Mogą przybierać różne formy</a:t>
            </a:r>
            <a:endParaRPr lang="en-US" sz="3600" b="1" dirty="0">
              <a:latin typeface="Montserrat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E36041-D98D-488B-AC89-01BAF1B2945D}"/>
              </a:ext>
            </a:extLst>
          </p:cNvPr>
          <p:cNvSpPr txBox="1"/>
          <p:nvPr/>
        </p:nvSpPr>
        <p:spPr>
          <a:xfrm>
            <a:off x="1487488" y="3239599"/>
            <a:ext cx="9217024" cy="83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3600" b="1" dirty="0">
                <a:latin typeface="Montserrat Light"/>
              </a:rPr>
              <a:t>do</a:t>
            </a:r>
            <a:r>
              <a:rPr lang="en-US" sz="3600" b="1" dirty="0">
                <a:latin typeface="Montserrat Light"/>
              </a:rPr>
              <a:t> </a:t>
            </a:r>
            <a:r>
              <a:rPr lang="pl-PL" sz="3600" b="1" dirty="0">
                <a:solidFill>
                  <a:srgbClr val="009F9A"/>
                </a:solidFill>
                <a:latin typeface="Montserrat Light"/>
              </a:rPr>
              <a:t>celowo zmanipulowanych</a:t>
            </a:r>
            <a:r>
              <a:rPr lang="en-US" sz="3600" b="1" dirty="0">
                <a:solidFill>
                  <a:srgbClr val="009F9A"/>
                </a:solidFill>
                <a:latin typeface="Montserrat Light"/>
              </a:rPr>
              <a:t> </a:t>
            </a:r>
            <a:r>
              <a:rPr lang="pl-PL" sz="3600" b="1" dirty="0">
                <a:latin typeface="Montserrat Light"/>
              </a:rPr>
              <a:t>treści</a:t>
            </a:r>
            <a:endParaRPr lang="es-ES" sz="3600" b="1" dirty="0">
              <a:solidFill>
                <a:srgbClr val="009F9A"/>
              </a:solidFill>
              <a:latin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3518932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F23B166-1791-D147-9B33-5D529CECBABF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CZYM JEST DEZINFORMACJA ZDROWOTNA?</a:t>
            </a:r>
            <a:endParaRPr lang="es-ES" sz="2400" b="1" dirty="0">
              <a:latin typeface="Montserrat Ligh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6D7927-06CD-4E1D-88BC-897A3179805D}"/>
              </a:ext>
            </a:extLst>
          </p:cNvPr>
          <p:cNvSpPr txBox="1"/>
          <p:nvPr/>
        </p:nvSpPr>
        <p:spPr>
          <a:xfrm>
            <a:off x="407368" y="1052736"/>
            <a:ext cx="11593288" cy="8374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3600" b="1" dirty="0">
                <a:solidFill>
                  <a:srgbClr val="009F9A"/>
                </a:solidFill>
                <a:latin typeface="Montserrat Light"/>
              </a:rPr>
              <a:t>Celowo zmanipulowana </a:t>
            </a:r>
            <a:r>
              <a:rPr lang="pl-PL" sz="3600" b="1" dirty="0">
                <a:latin typeface="Montserrat Light"/>
              </a:rPr>
              <a:t>treść</a:t>
            </a:r>
            <a:endParaRPr lang="en-US" sz="3600" b="1" dirty="0">
              <a:latin typeface="Montserrat Ligh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D88DC9E-9932-46C0-9ED7-6F0FAB9DE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1970222"/>
            <a:ext cx="3699178" cy="428953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E1098A9-BA33-4485-8BF6-301EA2F3DD54}"/>
              </a:ext>
            </a:extLst>
          </p:cNvPr>
          <p:cNvSpPr txBox="1"/>
          <p:nvPr/>
        </p:nvSpPr>
        <p:spPr>
          <a:xfrm>
            <a:off x="4079776" y="6262797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b="1" dirty="0"/>
              <a:t>Źródło: facebook.com</a:t>
            </a:r>
            <a:endParaRPr lang="en-GB" sz="800" b="1" dirty="0">
              <a:latin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42869922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  <wetp:taskpane dockstate="right" visibility="0" width="350" row="0">
    <wetp:webextensionref xmlns:r="http://schemas.openxmlformats.org/officeDocument/2006/relationships" r:id="rId3"/>
  </wetp:taskpane>
</wetp:taskpanes>
</file>

<file path=ppt/webextensions/webextension1.xml><?xml version="1.0" encoding="utf-8"?>
<we:webextension xmlns:we="http://schemas.microsoft.com/office/webextensions/webextension/2010/11" id="{AF52C212-F8B9-7141-9594-B53DA46A8A99}">
  <we:reference id="wa104178141" version="4.3.3.0" store="es-E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4BD12A1E-1928-4249-A0B1-04AFAFC59E56}">
  <we:reference id="wa104381063" version="1.0.0.1" store="es-E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1A85D9FF-56DF-D94E-A238-0E2AC1156006}">
  <we:reference id="wa200001396" version="2.1.6.0" store="es-ES" storeType="OMEX"/>
  <we:alternateReferences>
    <we:reference id="wa200001396" version="2.1.6.0" store="WA20000139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16647</TotalTime>
  <Words>244</Words>
  <Application>Microsoft Office PowerPoint</Application>
  <PresentationFormat>Panoramiczny</PresentationFormat>
  <Paragraphs>54</Paragraphs>
  <Slides>13</Slides>
  <Notes>11</Notes>
  <HiddenSlides>0</HiddenSlides>
  <MMClips>3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0" baseType="lpstr">
      <vt:lpstr>Arial</vt:lpstr>
      <vt:lpstr>Bahnschrift</vt:lpstr>
      <vt:lpstr>Calibri</vt:lpstr>
      <vt:lpstr>Calibri Light</vt:lpstr>
      <vt:lpstr>Montserrat Light</vt:lpstr>
      <vt:lpstr>Segoe UI Light</vt:lpstr>
      <vt:lpstr>Tema de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Administrador</dc:creator>
  <cp:lastModifiedBy>Konrad Wiśniewski</cp:lastModifiedBy>
  <cp:revision>161</cp:revision>
  <dcterms:created xsi:type="dcterms:W3CDTF">2020-03-03T15:37:41Z</dcterms:created>
  <dcterms:modified xsi:type="dcterms:W3CDTF">2021-01-25T14:12:46Z</dcterms:modified>
</cp:coreProperties>
</file>