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5" r:id="rId3"/>
    <p:sldId id="291" r:id="rId4"/>
    <p:sldId id="301" r:id="rId5"/>
    <p:sldId id="302" r:id="rId6"/>
    <p:sldId id="300" r:id="rId7"/>
    <p:sldId id="299" r:id="rId8"/>
    <p:sldId id="306" r:id="rId9"/>
    <p:sldId id="293" r:id="rId10"/>
    <p:sldId id="294" r:id="rId11"/>
    <p:sldId id="304" r:id="rId12"/>
    <p:sldId id="265" r:id="rId13"/>
    <p:sldId id="307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dor" initials="A" lastIdx="1" clrIdx="0">
    <p:extLst>
      <p:ext uri="{19B8F6BF-5375-455C-9EA6-DF929625EA0E}">
        <p15:presenceInfo xmlns:p15="http://schemas.microsoft.com/office/powerpoint/2012/main" userId="Administrad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9A"/>
    <a:srgbClr val="FBFBFB"/>
    <a:srgbClr val="FFFFFF"/>
    <a:srgbClr val="44546A"/>
    <a:srgbClr val="FFFF00"/>
    <a:srgbClr val="EC5A60"/>
    <a:srgbClr val="FF85FF"/>
    <a:srgbClr val="0432FF"/>
    <a:srgbClr val="FFFC00"/>
    <a:srgbClr val="E20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88904" autoAdjust="0"/>
  </p:normalViewPr>
  <p:slideViewPr>
    <p:cSldViewPr>
      <p:cViewPr varScale="1">
        <p:scale>
          <a:sx n="98" d="100"/>
          <a:sy n="98" d="100"/>
        </p:scale>
        <p:origin x="9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BD42-5435-C243-B177-6A69F4C82F49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119F6-759F-674E-889E-8E220B52E7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756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https://</a:t>
            </a:r>
            <a:r>
              <a:rPr lang="es-ES" dirty="0" err="1"/>
              <a:t>www.flaticon.com</a:t>
            </a:r>
            <a:r>
              <a:rPr lang="es-ES" dirty="0"/>
              <a:t>/</a:t>
            </a:r>
            <a:r>
              <a:rPr lang="es-ES" dirty="0" err="1"/>
              <a:t>authors</a:t>
            </a:r>
            <a:r>
              <a:rPr lang="es-ES" dirty="0"/>
              <a:t>/flat-</a:t>
            </a:r>
            <a:r>
              <a:rPr lang="es-ES" dirty="0" err="1"/>
              <a:t>icons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119F6-759F-674E-889E-8E220B52E7A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020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119F6-759F-674E-889E-8E220B52E7A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233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119F6-759F-674E-889E-8E220B52E7A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912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119F6-759F-674E-889E-8E220B52E7A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554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119F6-759F-674E-889E-8E220B52E7A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386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7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88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4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16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7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35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205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77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244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29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9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75C7F-BA23-4406-8F18-1C0341132763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92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92528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tge 16">
            <a:extLst>
              <a:ext uri="{FF2B5EF4-FFF2-40B4-BE49-F238E27FC236}">
                <a16:creationId xmlns:a16="http://schemas.microsoft.com/office/drawing/2014/main" id="{FCA9D783-B545-4178-A571-4095753C86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327" y="5625486"/>
            <a:ext cx="2704892" cy="771597"/>
          </a:xfrm>
          <a:prstGeom prst="rect">
            <a:avLst/>
          </a:prstGeom>
        </p:spPr>
      </p:pic>
      <p:pic>
        <p:nvPicPr>
          <p:cNvPr id="10" name="Imagen 9" descr="Imagen que contiene reloj, señal, dibujo&#10;&#10;Descripción generada automáticamente">
            <a:extLst>
              <a:ext uri="{FF2B5EF4-FFF2-40B4-BE49-F238E27FC236}">
                <a16:creationId xmlns:a16="http://schemas.microsoft.com/office/drawing/2014/main" id="{EF4DDBAE-361B-5D44-9842-73AE94F0C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915" y="1700808"/>
            <a:ext cx="3708170" cy="1903527"/>
          </a:xfrm>
          <a:prstGeom prst="rect">
            <a:avLst/>
          </a:prstGeom>
        </p:spPr>
      </p:pic>
      <p:sp>
        <p:nvSpPr>
          <p:cNvPr id="3" name="CuadroTexto 5">
            <a:extLst>
              <a:ext uri="{FF2B5EF4-FFF2-40B4-BE49-F238E27FC236}">
                <a16:creationId xmlns:a16="http://schemas.microsoft.com/office/drawing/2014/main" id="{5FFBB0E1-C03D-478B-9525-88D5B3F039C4}"/>
              </a:ext>
            </a:extLst>
          </p:cNvPr>
          <p:cNvSpPr txBox="1"/>
          <p:nvPr/>
        </p:nvSpPr>
        <p:spPr>
          <a:xfrm>
            <a:off x="864449" y="4603775"/>
            <a:ext cx="104631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>
                <a:solidFill>
                  <a:srgbClr val="009F9A"/>
                </a:solidFill>
                <a:latin typeface="Bahnschrift" panose="020B0502040204020203" pitchFamily="34" charset="0"/>
                <a:ea typeface="Verdana" panose="020B0604030504040204" pitchFamily="34" charset="0"/>
              </a:rPr>
              <a:t>DEZINFORMACJA DOTYCZĄCA ZDROWIA.</a:t>
            </a:r>
            <a:endParaRPr lang="pl-PL" sz="4400" dirty="0">
              <a:solidFill>
                <a:srgbClr val="009F9A"/>
              </a:solidFill>
              <a:latin typeface="Bahnschrift" panose="020B0502040204020203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4400" dirty="0">
                <a:solidFill>
                  <a:srgbClr val="009F9A"/>
                </a:solidFill>
                <a:latin typeface="Bahnschrift" panose="020B0502040204020203" pitchFamily="34" charset="0"/>
                <a:ea typeface="Verdana" panose="020B0604030504040204" pitchFamily="34" charset="0"/>
              </a:rPr>
              <a:t>WPROWADZENIE</a:t>
            </a:r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D48DB3AB-0F9A-4368-90BC-C5ADF51CC066}"/>
              </a:ext>
            </a:extLst>
          </p:cNvPr>
          <p:cNvSpPr txBox="1"/>
          <p:nvPr/>
        </p:nvSpPr>
        <p:spPr>
          <a:xfrm>
            <a:off x="4887978" y="3756891"/>
            <a:ext cx="2416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dirty="0">
                <a:latin typeface="Bahnschrift" panose="020B0502040204020203" pitchFamily="34" charset="0"/>
                <a:ea typeface="Verdana" panose="020B0604030504040204" pitchFamily="34" charset="0"/>
              </a:rPr>
              <a:t>MODUŁ 1</a:t>
            </a:r>
            <a:endParaRPr lang="es-ES" sz="4400" dirty="0">
              <a:latin typeface="Bahnschrift" panose="020B0502040204020203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B333B00-265D-C140-BE37-C4C77F312489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DLACZEGO OSZUSTWA ZDROWOTNE SĄ TAK NIEBEZPIECZNE?</a:t>
            </a:r>
            <a:endParaRPr lang="en-US" sz="2400" b="1" dirty="0"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24F943B7-7B7F-E54F-A465-48C7E9F978FD}"/>
              </a:ext>
            </a:extLst>
          </p:cNvPr>
          <p:cNvSpPr/>
          <p:nvPr/>
        </p:nvSpPr>
        <p:spPr>
          <a:xfrm>
            <a:off x="2135560" y="1578910"/>
            <a:ext cx="5845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>
                <a:latin typeface="Montserrat Light" panose="00000400000000000000" pitchFamily="2" charset="-18"/>
              </a:rPr>
              <a:t>Fałszywe alarmy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BB409F2-47F6-AF43-98E5-D773ED18D7B1}"/>
              </a:ext>
            </a:extLst>
          </p:cNvPr>
          <p:cNvSpPr/>
          <p:nvPr/>
        </p:nvSpPr>
        <p:spPr>
          <a:xfrm>
            <a:off x="2135560" y="2869614"/>
            <a:ext cx="7842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>
                <a:latin typeface="Montserrat Light" panose="00000400000000000000" pitchFamily="2" charset="-18"/>
              </a:rPr>
              <a:t>Pogłębiająca się epidemia</a:t>
            </a:r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50CF2EB3-50E0-324D-9A4B-1F1D68DFD3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24" y="1430904"/>
            <a:ext cx="926232" cy="926232"/>
          </a:xfrm>
          <a:prstGeom prst="rect">
            <a:avLst/>
          </a:prstGeom>
        </p:spPr>
      </p:pic>
      <p:sp>
        <p:nvSpPr>
          <p:cNvPr id="15" name="TextBox 20">
            <a:extLst>
              <a:ext uri="{FF2B5EF4-FFF2-40B4-BE49-F238E27FC236}">
                <a16:creationId xmlns:a16="http://schemas.microsoft.com/office/drawing/2014/main" id="{6CECCC77-B989-7847-BEC1-C37CB0AD97DC}"/>
              </a:ext>
            </a:extLst>
          </p:cNvPr>
          <p:cNvSpPr txBox="1"/>
          <p:nvPr/>
        </p:nvSpPr>
        <p:spPr>
          <a:xfrm>
            <a:off x="2142895" y="3992606"/>
            <a:ext cx="101531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latin typeface="Montserrat Light" panose="00000400000000000000" pitchFamily="2" charset="-18"/>
              </a:rPr>
              <a:t>Kampanie oszczercze</a:t>
            </a:r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2E796C5A-3968-B64B-9A5A-1EFD984732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48" y="3958172"/>
            <a:ext cx="782216" cy="782216"/>
          </a:xfrm>
          <a:prstGeom prst="rect">
            <a:avLst/>
          </a:prstGeom>
        </p:spPr>
      </p:pic>
      <p:sp>
        <p:nvSpPr>
          <p:cNvPr id="17" name="TextBox 22">
            <a:extLst>
              <a:ext uri="{FF2B5EF4-FFF2-40B4-BE49-F238E27FC236}">
                <a16:creationId xmlns:a16="http://schemas.microsoft.com/office/drawing/2014/main" id="{07325F6A-E722-6142-B1DE-5543AEBF39AE}"/>
              </a:ext>
            </a:extLst>
          </p:cNvPr>
          <p:cNvSpPr txBox="1"/>
          <p:nvPr/>
        </p:nvSpPr>
        <p:spPr>
          <a:xfrm>
            <a:off x="2135560" y="4888710"/>
            <a:ext cx="74544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latin typeface="Montserrat Light" panose="00000400000000000000" pitchFamily="2" charset="-18"/>
              </a:rPr>
              <a:t>Dezorientacja wśród pacjentów</a:t>
            </a:r>
          </a:p>
        </p:txBody>
      </p:sp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E411C3CC-764B-764E-9555-07C901838B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6" y="2709967"/>
            <a:ext cx="867533" cy="867533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E33C63EC-F4F3-DE43-8AB6-6903729479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24" y="5091511"/>
            <a:ext cx="858738" cy="85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4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B333B00-265D-C140-BE37-C4C77F312489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PODSUMOWUJĄC...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B64608-6FA3-439C-B22B-EB22EB346E89}"/>
              </a:ext>
            </a:extLst>
          </p:cNvPr>
          <p:cNvSpPr txBox="1"/>
          <p:nvPr/>
        </p:nvSpPr>
        <p:spPr>
          <a:xfrm>
            <a:off x="1703512" y="1859849"/>
            <a:ext cx="100761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dirty="0">
                <a:latin typeface="Montserrat Light" panose="00000400000000000000" pitchFamily="2" charset="-18"/>
              </a:rPr>
              <a:t>Dezinformacja może mieć poważne konsekwencje dla naszego zdrowia.</a:t>
            </a:r>
            <a:endParaRPr lang="es-ES" sz="3600" dirty="0">
              <a:latin typeface="Montserrat Light" panose="00000400000000000000" pitchFamily="2" charset="-18"/>
            </a:endParaRP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774394EA-5B40-B249-AA4D-BEB27A4F11F1}"/>
              </a:ext>
            </a:extLst>
          </p:cNvPr>
          <p:cNvSpPr txBox="1"/>
          <p:nvPr/>
        </p:nvSpPr>
        <p:spPr>
          <a:xfrm>
            <a:off x="1703512" y="3797823"/>
            <a:ext cx="104460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dirty="0">
                <a:latin typeface="Montserrat Light" panose="00000400000000000000" pitchFamily="2" charset="-18"/>
              </a:rPr>
              <a:t>Nawet jeśli oszustwa nie są celowe, mogą być szkodliwe.</a:t>
            </a:r>
            <a:endParaRPr lang="es-ES" sz="3600" dirty="0">
              <a:latin typeface="Montserrat Light" panose="00000400000000000000" pitchFamily="2" charset="-18"/>
            </a:endParaRPr>
          </a:p>
        </p:txBody>
      </p:sp>
      <p:pic>
        <p:nvPicPr>
          <p:cNvPr id="8" name="Gráfico 7" descr="Insignia 1">
            <a:extLst>
              <a:ext uri="{FF2B5EF4-FFF2-40B4-BE49-F238E27FC236}">
                <a16:creationId xmlns:a16="http://schemas.microsoft.com/office/drawing/2014/main" id="{76F3E467-6642-DE46-B1B3-787DF5E50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920" y="2060848"/>
            <a:ext cx="914400" cy="914400"/>
          </a:xfrm>
          <a:prstGeom prst="rect">
            <a:avLst/>
          </a:prstGeom>
        </p:spPr>
      </p:pic>
      <p:pic>
        <p:nvPicPr>
          <p:cNvPr id="10" name="Gráfico 9" descr="Insignia">
            <a:extLst>
              <a:ext uri="{FF2B5EF4-FFF2-40B4-BE49-F238E27FC236}">
                <a16:creationId xmlns:a16="http://schemas.microsoft.com/office/drawing/2014/main" id="{5EF533D2-1D4C-4F46-A47D-6F2C8CD86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2920" y="38247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5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B333B00-265D-C140-BE37-C4C77F312489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KOLEJNE MODUŁY</a:t>
            </a:r>
            <a:endParaRPr lang="es-ES" sz="2400" b="1" dirty="0">
              <a:latin typeface="Montserrat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C324AF0-ADD2-463D-9624-0A6E92B8D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15" y="1200676"/>
            <a:ext cx="9294769" cy="522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41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B333B00-265D-C140-BE37-C4C77F312489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KOLEJNE MODUŁY</a:t>
            </a:r>
            <a:endParaRPr lang="es-ES" sz="2400" b="1" dirty="0">
              <a:latin typeface="Montserrat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1B56E1A-9BE5-42DF-85E6-C54009105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600" y="1200676"/>
            <a:ext cx="9292800" cy="52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3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022113B-7E87-0C4B-908D-BE8CD7AF7BB4}"/>
              </a:ext>
            </a:extLst>
          </p:cNvPr>
          <p:cNvSpPr/>
          <p:nvPr/>
        </p:nvSpPr>
        <p:spPr>
          <a:xfrm>
            <a:off x="2296521" y="2957109"/>
            <a:ext cx="2503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latin typeface="Montserrat Light" panose="00000400000000000000" pitchFamily="2" charset="-18"/>
              </a:rPr>
              <a:t>Żywność</a:t>
            </a:r>
            <a:endParaRPr lang="es-ES" sz="3600" dirty="0">
              <a:latin typeface="Montserrat Light" panose="00000400000000000000" pitchFamily="2" charset="-18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9AB6851-611B-2A4E-AE8A-15690B495200}"/>
              </a:ext>
            </a:extLst>
          </p:cNvPr>
          <p:cNvSpPr/>
          <p:nvPr/>
        </p:nvSpPr>
        <p:spPr>
          <a:xfrm>
            <a:off x="4418802" y="5558779"/>
            <a:ext cx="5622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rgbClr val="000000"/>
                </a:solidFill>
                <a:latin typeface="Montserrat Light" panose="00000400000000000000" pitchFamily="2" charset="-18"/>
              </a:rPr>
              <a:t>Terapie alternatywne</a:t>
            </a:r>
            <a:endParaRPr lang="es-ES" sz="3600" dirty="0">
              <a:latin typeface="Montserrat Light" panose="00000400000000000000" pitchFamily="2" charset="-18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D8A7F62-8460-AA4F-B408-F469C41ED3AE}"/>
              </a:ext>
            </a:extLst>
          </p:cNvPr>
          <p:cNvSpPr/>
          <p:nvPr/>
        </p:nvSpPr>
        <p:spPr>
          <a:xfrm>
            <a:off x="2333844" y="4338675"/>
            <a:ext cx="2909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latin typeface="Montserrat Light" panose="00000400000000000000" pitchFamily="2" charset="-18"/>
              </a:rPr>
              <a:t>Szczepionki</a:t>
            </a:r>
            <a:endParaRPr lang="es-ES" sz="3600" dirty="0">
              <a:latin typeface="Montserrat Light" panose="00000400000000000000" pitchFamily="2" charset="-18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FC1F8E-2758-274E-B741-56B7F7C615A2}"/>
              </a:ext>
            </a:extLst>
          </p:cNvPr>
          <p:cNvSpPr/>
          <p:nvPr/>
        </p:nvSpPr>
        <p:spPr>
          <a:xfrm>
            <a:off x="7968208" y="4336089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>
                <a:solidFill>
                  <a:srgbClr val="000000"/>
                </a:solidFill>
                <a:latin typeface="Montserrat Light" panose="00000400000000000000" pitchFamily="2" charset="-18"/>
              </a:rPr>
              <a:t>Nowotwory</a:t>
            </a:r>
            <a:endParaRPr lang="es-ES" sz="3600" dirty="0">
              <a:latin typeface="Montserrat Light" panose="00000400000000000000" pitchFamily="2" charset="-18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JAK</a:t>
            </a:r>
            <a:r>
              <a:rPr lang="pl-PL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ICH TEMATÓW </a:t>
            </a:r>
            <a:r>
              <a:rPr lang="en-U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NAJCZĘ</a:t>
            </a:r>
            <a:r>
              <a:rPr lang="pl-PL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ŚCIEJ PORUSZAJĄ</a:t>
            </a:r>
            <a:r>
              <a:rPr lang="en-U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2400" b="1" dirty="0">
              <a:latin typeface="Montserrat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4">
            <a:extLst>
              <a:ext uri="{FF2B5EF4-FFF2-40B4-BE49-F238E27FC236}">
                <a16:creationId xmlns:a16="http://schemas.microsoft.com/office/drawing/2014/main" id="{CE5FF16E-261A-4FEB-9E29-A72A85492B72}"/>
              </a:ext>
            </a:extLst>
          </p:cNvPr>
          <p:cNvSpPr/>
          <p:nvPr/>
        </p:nvSpPr>
        <p:spPr>
          <a:xfrm>
            <a:off x="7968208" y="2954966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err="1">
                <a:solidFill>
                  <a:srgbClr val="000000"/>
                </a:solidFill>
                <a:latin typeface="Montserrat Light" panose="00000400000000000000" pitchFamily="2" charset="-18"/>
              </a:rPr>
              <a:t>COVID</a:t>
            </a:r>
            <a:r>
              <a:rPr lang="es-ES" sz="3600" dirty="0">
                <a:solidFill>
                  <a:srgbClr val="000000"/>
                </a:solidFill>
                <a:latin typeface="Montserrat Light" panose="00000400000000000000" pitchFamily="2" charset="-18"/>
              </a:rPr>
              <a:t>-19</a:t>
            </a:r>
            <a:endParaRPr lang="es-ES" sz="3600" dirty="0">
              <a:latin typeface="Montserrat Light" panose="00000400000000000000" pitchFamily="2" charset="-18"/>
            </a:endParaRPr>
          </a:p>
        </p:txBody>
      </p:sp>
      <p:sp>
        <p:nvSpPr>
          <p:cNvPr id="3" name="Con la pandemia del COVID19 hemos visto cómo los bulos se han multiplicado a través de las redes sociales.">
            <a:extLst>
              <a:ext uri="{FF2B5EF4-FFF2-40B4-BE49-F238E27FC236}">
                <a16:creationId xmlns:a16="http://schemas.microsoft.com/office/drawing/2014/main" id="{601B5043-4FA3-4357-9BEB-836D9F5B2F65}"/>
              </a:ext>
            </a:extLst>
          </p:cNvPr>
          <p:cNvSpPr txBox="1"/>
          <p:nvPr/>
        </p:nvSpPr>
        <p:spPr>
          <a:xfrm>
            <a:off x="116825" y="793208"/>
            <a:ext cx="11856640" cy="1670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just" defTabSz="457200">
              <a:lnSpc>
                <a:spcPts val="7300"/>
              </a:lnSpc>
              <a:spcBef>
                <a:spcPts val="1200"/>
              </a:spcBef>
              <a:defRPr sz="41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l-PL" sz="3600" b="1" dirty="0">
                <a:latin typeface="Montserrat Light" pitchFamily="2" charset="77"/>
                <a:cs typeface="Calibri" panose="020F0502020204030204" pitchFamily="34" charset="0"/>
              </a:rPr>
              <a:t>Oszustw jest tak wiele, jak wątpliwości co do naszego zdrowia.</a:t>
            </a:r>
          </a:p>
        </p:txBody>
      </p:sp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6761F8FA-222C-7B4F-9BE7-D8E60B72B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0286" y="5509212"/>
            <a:ext cx="745463" cy="745463"/>
          </a:xfrm>
          <a:prstGeom prst="rect">
            <a:avLst/>
          </a:prstGeom>
        </p:spPr>
      </p:pic>
      <p:pic>
        <p:nvPicPr>
          <p:cNvPr id="23" name="Imagen 22" descr="Forma, Círculo&#10;&#10;Descripción generada automáticamente">
            <a:extLst>
              <a:ext uri="{FF2B5EF4-FFF2-40B4-BE49-F238E27FC236}">
                <a16:creationId xmlns:a16="http://schemas.microsoft.com/office/drawing/2014/main" id="{90BB29D3-749C-2841-A210-B7987AC982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11" y="4286820"/>
            <a:ext cx="745463" cy="745463"/>
          </a:xfrm>
          <a:prstGeom prst="rect">
            <a:avLst/>
          </a:prstGeom>
        </p:spPr>
      </p:pic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A49CB561-035E-EC4E-9CB3-BCC5437CB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58" y="2847608"/>
            <a:ext cx="709418" cy="709418"/>
          </a:xfrm>
          <a:prstGeom prst="rect">
            <a:avLst/>
          </a:prstGeom>
        </p:spPr>
      </p:pic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1368B90-C5CC-3D49-89BC-CB5F7A5689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4212196"/>
            <a:ext cx="894119" cy="894119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97A764BE-5EC2-DB44-AA15-985425AA83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023" y="2801270"/>
            <a:ext cx="998240" cy="9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5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474B866-B49B-49E8-8F23-235D7A6B7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840" y="2528512"/>
            <a:ext cx="2300059" cy="2747781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022113B-7E87-0C4B-908D-BE8CD7AF7BB4}"/>
              </a:ext>
            </a:extLst>
          </p:cNvPr>
          <p:cNvSpPr/>
          <p:nvPr/>
        </p:nvSpPr>
        <p:spPr>
          <a:xfrm>
            <a:off x="3523515" y="1111419"/>
            <a:ext cx="41044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Czosnek leczy raka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JAK</a:t>
            </a:r>
            <a:r>
              <a:rPr lang="pl-PL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ICH TEMATÓW </a:t>
            </a:r>
            <a:r>
              <a:rPr lang="en-U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NAJCZĘ</a:t>
            </a:r>
            <a:r>
              <a:rPr lang="pl-PL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ŚCIEJ PORUSZAJĄ</a:t>
            </a:r>
            <a:r>
              <a:rPr lang="en-U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2400" b="1" dirty="0">
              <a:latin typeface="Montserrat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7899E1-B9B4-4E76-BCB0-D22BA3867462}"/>
              </a:ext>
            </a:extLst>
          </p:cNvPr>
          <p:cNvSpPr txBox="1"/>
          <p:nvPr/>
        </p:nvSpPr>
        <p:spPr>
          <a:xfrm>
            <a:off x="386268" y="1431387"/>
            <a:ext cx="45365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Codzienne jedzenie czosnku zwiększy długość Twojego życia</a:t>
            </a:r>
            <a:endParaRPr lang="es-ES" sz="20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7C1A8A-C255-4480-8F07-CA4D841FE4DF}"/>
              </a:ext>
            </a:extLst>
          </p:cNvPr>
          <p:cNvSpPr txBox="1"/>
          <p:nvPr/>
        </p:nvSpPr>
        <p:spPr>
          <a:xfrm>
            <a:off x="1759793" y="5367392"/>
            <a:ext cx="94500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latin typeface="Leelawadee" panose="020B0604020202020204" pitchFamily="34" charset="0"/>
                <a:cs typeface="Leelawadee" panose="020B0604020202020204" pitchFamily="34" charset="0"/>
              </a:rPr>
              <a:t>Czosnek jest najlepszym naturalnym środkiem antyseptycznym, antybakteryjnym i antygrzybicznym.</a:t>
            </a:r>
            <a:endParaRPr lang="es-ES" sz="2000" b="1" dirty="0">
              <a:latin typeface="Leelawadee" panose="020B0604020202020204" pitchFamily="34" charset="0"/>
              <a:cs typeface="Leelawadee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2E69B5-7BB3-4F6E-8837-CF5F1E6142FD}"/>
              </a:ext>
            </a:extLst>
          </p:cNvPr>
          <p:cNvSpPr txBox="1"/>
          <p:nvPr/>
        </p:nvSpPr>
        <p:spPr>
          <a:xfrm>
            <a:off x="695400" y="6176033"/>
            <a:ext cx="58009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latin typeface="Bradley Hand" pitchFamily="2" charset="77"/>
              </a:rPr>
              <a:t>Czosnek ma działanie przeciwzakrzepowe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5341D0-7EC7-479B-9B2D-1FBEE4E37958}"/>
              </a:ext>
            </a:extLst>
          </p:cNvPr>
          <p:cNvSpPr txBox="1"/>
          <p:nvPr/>
        </p:nvSpPr>
        <p:spPr>
          <a:xfrm>
            <a:off x="1759793" y="2232502"/>
            <a:ext cx="41044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latin typeface="Montserrat Light" panose="00000400000000000000" pitchFamily="2" charset="-18"/>
              </a:rPr>
              <a:t>Czosnek obniża gorączkę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2AF35F-066F-4FD5-8E3B-9B8DD6600AA7}"/>
              </a:ext>
            </a:extLst>
          </p:cNvPr>
          <p:cNvSpPr txBox="1"/>
          <p:nvPr/>
        </p:nvSpPr>
        <p:spPr>
          <a:xfrm>
            <a:off x="8558078" y="2535438"/>
            <a:ext cx="29971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latin typeface="Agency FB" panose="020F0502020204030204" pitchFamily="34" charset="0"/>
                <a:cs typeface="Agency FB" panose="020F0502020204030204" pitchFamily="34" charset="0"/>
              </a:rPr>
              <a:t>Czosnek chroni serce i arterie</a:t>
            </a:r>
            <a:endParaRPr lang="es-ES" sz="2000" b="1" dirty="0">
              <a:latin typeface="Agency FB" panose="020F0502020204030204" pitchFamily="34" charset="0"/>
              <a:cs typeface="Agency FB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E9A25B0-A03A-4847-B6CE-4F56612C0384}"/>
              </a:ext>
            </a:extLst>
          </p:cNvPr>
          <p:cNvSpPr txBox="1"/>
          <p:nvPr/>
        </p:nvSpPr>
        <p:spPr>
          <a:xfrm>
            <a:off x="6578467" y="1709351"/>
            <a:ext cx="56242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Helvetica" pitchFamily="2" charset="0"/>
              </a:rPr>
              <a:t>Czosnek</a:t>
            </a:r>
            <a:r>
              <a:rPr lang="en-US" sz="2000" b="1" dirty="0">
                <a:latin typeface="Helvetica" pitchFamily="2" charset="0"/>
              </a:rPr>
              <a:t> </a:t>
            </a:r>
            <a:r>
              <a:rPr lang="en-US" sz="2000" b="1" dirty="0" err="1">
                <a:latin typeface="Helvetica" pitchFamily="2" charset="0"/>
              </a:rPr>
              <a:t>wzmacnia</a:t>
            </a:r>
            <a:r>
              <a:rPr lang="en-US" sz="2000" b="1" dirty="0">
                <a:latin typeface="Helvetica" pitchFamily="2" charset="0"/>
              </a:rPr>
              <a:t> </a:t>
            </a:r>
            <a:r>
              <a:rPr lang="en-US" sz="2000" b="1" dirty="0" err="1">
                <a:latin typeface="Helvetica" pitchFamily="2" charset="0"/>
              </a:rPr>
              <a:t>układ</a:t>
            </a:r>
            <a:r>
              <a:rPr lang="en-US" sz="2000" b="1" dirty="0">
                <a:latin typeface="Helvetica" pitchFamily="2" charset="0"/>
              </a:rPr>
              <a:t> </a:t>
            </a:r>
            <a:r>
              <a:rPr lang="en-US" sz="2000" b="1" dirty="0" err="1">
                <a:latin typeface="Helvetica" pitchFamily="2" charset="0"/>
              </a:rPr>
              <a:t>odpornościowy</a:t>
            </a:r>
            <a:endParaRPr lang="es-ES" sz="2000" b="1" dirty="0">
              <a:latin typeface="Helvetica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83AB27-249B-4AA1-959B-8F82CBCCEBB2}"/>
              </a:ext>
            </a:extLst>
          </p:cNvPr>
          <p:cNvSpPr txBox="1"/>
          <p:nvPr/>
        </p:nvSpPr>
        <p:spPr>
          <a:xfrm>
            <a:off x="7472331" y="4324217"/>
            <a:ext cx="45170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latin typeface="Gujarati Sangam MN" pitchFamily="2" charset="0"/>
                <a:cs typeface="Gujarati Sangam MN" pitchFamily="2" charset="0"/>
              </a:rPr>
              <a:t>Czosnek normalizuje wysoki poziom ciśnienia krwi</a:t>
            </a:r>
            <a:endParaRPr lang="es-ES" sz="2000" b="1" dirty="0">
              <a:latin typeface="Gujarati Sangam MN" pitchFamily="2" charset="0"/>
              <a:cs typeface="Gujarati Sangam MN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46574A-EF50-47F8-AED1-18CC98DF5A12}"/>
              </a:ext>
            </a:extLst>
          </p:cNvPr>
          <p:cNvSpPr txBox="1"/>
          <p:nvPr/>
        </p:nvSpPr>
        <p:spPr>
          <a:xfrm>
            <a:off x="7446885" y="3364264"/>
            <a:ext cx="4719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latin typeface="Esphimere" panose="020B0603030202020204" pitchFamily="34" charset="77"/>
                <a:ea typeface="Esphimere" panose="020B0603030202020204" pitchFamily="34" charset="77"/>
              </a:rPr>
              <a:t>Czosnek jest bardzo przydatny w leczeniu infekcji żołądka</a:t>
            </a:r>
            <a:endParaRPr lang="es-ES" sz="2000" b="1" dirty="0">
              <a:latin typeface="Esphimere" panose="020B0603030202020204" pitchFamily="34" charset="77"/>
              <a:ea typeface="Esphimere" panose="020B0603030202020204" pitchFamily="34" charset="7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7383952-5905-4FE2-A8E7-C783A41845A9}"/>
              </a:ext>
            </a:extLst>
          </p:cNvPr>
          <p:cNvSpPr txBox="1"/>
          <p:nvPr/>
        </p:nvSpPr>
        <p:spPr>
          <a:xfrm>
            <a:off x="110573" y="3476468"/>
            <a:ext cx="47734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latin typeface="Adobe Caslon Pro" panose="0205050205050A020403" pitchFamily="18" charset="-18"/>
                <a:cs typeface="Castellar" panose="020F0502020204030204" pitchFamily="34" charset="0"/>
              </a:rPr>
              <a:t>Czosnek może być stosowany jako naturalny środek wykrztuśny </a:t>
            </a:r>
            <a:endParaRPr lang="es-ES" sz="2000" b="1" dirty="0">
              <a:latin typeface="Adobe Caslon Pro" panose="0205050205050A020403" pitchFamily="18" charset="-18"/>
              <a:cs typeface="Castellar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6B6890E-0687-48E3-9D9C-561E7FD5607A}"/>
              </a:ext>
            </a:extLst>
          </p:cNvPr>
          <p:cNvSpPr txBox="1"/>
          <p:nvPr/>
        </p:nvSpPr>
        <p:spPr>
          <a:xfrm>
            <a:off x="306736" y="4368943"/>
            <a:ext cx="43811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latin typeface="American Typewriter" panose="02090604020004020304" pitchFamily="18" charset="77"/>
              </a:rPr>
              <a:t>Czosnek normalizuje wysoki poziom glukozy we krwi</a:t>
            </a:r>
            <a:endParaRPr lang="es-ES" sz="2000" b="1" dirty="0">
              <a:latin typeface="American Typewriter" panose="02090604020004020304" pitchFamily="18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3B54A2-2DC4-4F64-AA8F-B669BEE1B542}"/>
              </a:ext>
            </a:extLst>
          </p:cNvPr>
          <p:cNvSpPr txBox="1"/>
          <p:nvPr/>
        </p:nvSpPr>
        <p:spPr>
          <a:xfrm>
            <a:off x="6672064" y="6168705"/>
            <a:ext cx="60994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latin typeface="Bebas Neue" panose="020B0606020202050201" pitchFamily="34" charset="77"/>
              </a:rPr>
              <a:t>Czosnek pomaga regulować pracę tarczycy </a:t>
            </a:r>
            <a:endParaRPr lang="en-US" sz="2000" b="1" dirty="0">
              <a:latin typeface="Bebas Neue" panose="020B0606020202050201" pitchFamily="34" charset="7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D177FF-17A8-4147-A576-303926D81ADF}"/>
              </a:ext>
            </a:extLst>
          </p:cNvPr>
          <p:cNvSpPr txBox="1"/>
          <p:nvPr/>
        </p:nvSpPr>
        <p:spPr>
          <a:xfrm>
            <a:off x="110573" y="2601203"/>
            <a:ext cx="55969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latin typeface="Apple Color Emoji" pitchFamily="2" charset="0"/>
                <a:ea typeface="Apple Color Emoji" pitchFamily="2" charset="0"/>
              </a:rPr>
              <a:t>Czosnek jest skutecznym środkiem </a:t>
            </a:r>
            <a:r>
              <a:rPr lang="pl-PL" sz="2000" b="1" dirty="0" err="1">
                <a:latin typeface="Apple Color Emoji" pitchFamily="2" charset="0"/>
                <a:ea typeface="Apple Color Emoji" pitchFamily="2" charset="0"/>
              </a:rPr>
              <a:t>przeciwzmarszczkowym</a:t>
            </a:r>
            <a:endParaRPr lang="es-ES" sz="2000" b="1" dirty="0">
              <a:latin typeface="Apple Color Emoji" pitchFamily="2" charset="0"/>
              <a:ea typeface="Apple Color Emoji" pitchFamily="2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66ECFA3D-A0DB-9D4F-AAAA-A1003CEE60E0}"/>
              </a:ext>
            </a:extLst>
          </p:cNvPr>
          <p:cNvSpPr txBox="1"/>
          <p:nvPr/>
        </p:nvSpPr>
        <p:spPr>
          <a:xfrm>
            <a:off x="4873407" y="3808128"/>
            <a:ext cx="18436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EC5A60"/>
                </a:solidFill>
                <a:latin typeface="Montserrat Light" panose="00000400000000000000" pitchFamily="2" charset="-18"/>
              </a:rPr>
              <a:t>Czosnek leczy</a:t>
            </a:r>
            <a:r>
              <a:rPr lang="es-ES" sz="2400" b="1" dirty="0">
                <a:solidFill>
                  <a:srgbClr val="EC5A60"/>
                </a:solidFill>
                <a:latin typeface="Montserrat Light" panose="00000400000000000000" pitchFamily="2" charset="-18"/>
              </a:rPr>
              <a:t> COVID-19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358EAB1-9B5D-994D-BE15-E59747FCC90C}"/>
              </a:ext>
            </a:extLst>
          </p:cNvPr>
          <p:cNvSpPr/>
          <p:nvPr/>
        </p:nvSpPr>
        <p:spPr>
          <a:xfrm>
            <a:off x="9550121" y="520041"/>
            <a:ext cx="2362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500" dirty="0">
                <a:latin typeface="Montserrat Light" panose="00000400000000000000" pitchFamily="2" charset="-18"/>
              </a:rPr>
              <a:t>Żywność</a:t>
            </a:r>
            <a:endParaRPr lang="es-ES" sz="2500" dirty="0">
              <a:latin typeface="Montserrat Light" panose="00000400000000000000" pitchFamily="2" charset="-18"/>
            </a:endParaRPr>
          </a:p>
        </p:txBody>
      </p:sp>
      <p:sp>
        <p:nvSpPr>
          <p:cNvPr id="2" name="FALSO">
            <a:extLst>
              <a:ext uri="{FF2B5EF4-FFF2-40B4-BE49-F238E27FC236}">
                <a16:creationId xmlns:a16="http://schemas.microsoft.com/office/drawing/2014/main" id="{280D383B-BAC4-41AC-95E5-994426320411}"/>
              </a:ext>
            </a:extLst>
          </p:cNvPr>
          <p:cNvSpPr txBox="1"/>
          <p:nvPr/>
        </p:nvSpPr>
        <p:spPr>
          <a:xfrm rot="20460783">
            <a:off x="4873439" y="2150983"/>
            <a:ext cx="2218688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99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sz="4800" dirty="0">
                <a:solidFill>
                  <a:srgbClr val="FF0000"/>
                </a:solidFill>
              </a:rPr>
              <a:t>FA</a:t>
            </a:r>
            <a:r>
              <a:rPr lang="es-ES" sz="4800" dirty="0">
                <a:solidFill>
                  <a:srgbClr val="FF0000"/>
                </a:solidFill>
              </a:rPr>
              <a:t>KE</a:t>
            </a:r>
            <a:r>
              <a:rPr lang="pl-PL" sz="4800" dirty="0">
                <a:solidFill>
                  <a:srgbClr val="FF0000"/>
                </a:solidFill>
              </a:rPr>
              <a:t> NEWSY</a:t>
            </a:r>
            <a:endParaRPr sz="4800" dirty="0">
              <a:solidFill>
                <a:srgbClr val="FF0000"/>
              </a:solidFill>
            </a:endParaRPr>
          </a:p>
        </p:txBody>
      </p:sp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AE4A9306-8D51-4047-9041-41B8EA0B91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36" y="253015"/>
            <a:ext cx="1088090" cy="10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1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3" grpId="0"/>
      <p:bldP spid="35" grpId="0"/>
      <p:bldP spid="37" grpId="0"/>
      <p:bldP spid="39" grpId="0"/>
      <p:bldP spid="44" grpId="0"/>
      <p:bldP spid="45" grpId="0"/>
      <p:bldP spid="46" grpId="0"/>
      <p:bldP spid="48" grpId="0"/>
      <p:bldP spid="49" grpId="0"/>
      <p:bldP spid="51" grpId="0"/>
      <p:bldP spid="18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AB3C4454-D7FA-4519-B122-766E1E4E1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960" y="1598424"/>
            <a:ext cx="5470863" cy="468707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JAKICH TEMATÓW NAJCZĘŚCIEJ PORUSZAJĄ?</a:t>
            </a:r>
          </a:p>
        </p:txBody>
      </p:sp>
      <p:sp>
        <p:nvSpPr>
          <p:cNvPr id="2" name="Rectángulo 14">
            <a:extLst>
              <a:ext uri="{FF2B5EF4-FFF2-40B4-BE49-F238E27FC236}">
                <a16:creationId xmlns:a16="http://schemas.microsoft.com/office/drawing/2014/main" id="{CE5FF16E-261A-4FEB-9E29-A72A85492B72}"/>
              </a:ext>
            </a:extLst>
          </p:cNvPr>
          <p:cNvSpPr/>
          <p:nvPr/>
        </p:nvSpPr>
        <p:spPr>
          <a:xfrm>
            <a:off x="2063552" y="1286603"/>
            <a:ext cx="2362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00" dirty="0" err="1">
                <a:solidFill>
                  <a:srgbClr val="000000"/>
                </a:solidFill>
                <a:latin typeface="Montserrat Light" panose="00000400000000000000" pitchFamily="2" charset="-18"/>
              </a:rPr>
              <a:t>COVID</a:t>
            </a:r>
            <a:r>
              <a:rPr lang="es-ES" sz="2500" dirty="0">
                <a:solidFill>
                  <a:srgbClr val="000000"/>
                </a:solidFill>
                <a:latin typeface="Montserrat Light" panose="00000400000000000000" pitchFamily="2" charset="-18"/>
              </a:rPr>
              <a:t>-19</a:t>
            </a:r>
            <a:endParaRPr lang="es-ES" sz="2500" dirty="0">
              <a:latin typeface="Montserrat Light" panose="00000400000000000000" pitchFamily="2" charset="-18"/>
            </a:endParaRPr>
          </a:p>
        </p:txBody>
      </p:sp>
      <p:sp>
        <p:nvSpPr>
          <p:cNvPr id="5" name="FALSO">
            <a:extLst>
              <a:ext uri="{FF2B5EF4-FFF2-40B4-BE49-F238E27FC236}">
                <a16:creationId xmlns:a16="http://schemas.microsoft.com/office/drawing/2014/main" id="{D50ECCEC-19D8-41EB-AC55-21858CB8A1D0}"/>
              </a:ext>
            </a:extLst>
          </p:cNvPr>
          <p:cNvSpPr txBox="1"/>
          <p:nvPr/>
        </p:nvSpPr>
        <p:spPr>
          <a:xfrm rot="19948865">
            <a:off x="599769" y="2925848"/>
            <a:ext cx="3189496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99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lang="pl-PL" sz="4400" dirty="0">
                <a:solidFill>
                  <a:srgbClr val="FF0000"/>
                </a:solidFill>
              </a:rPr>
              <a:t>FAKE NEWS!</a:t>
            </a:r>
            <a:endParaRPr sz="4400" dirty="0">
              <a:solidFill>
                <a:srgbClr val="FF0000"/>
              </a:solidFill>
            </a:endParaRPr>
          </a:p>
        </p:txBody>
      </p:sp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55A0F887-7BF7-364B-BDEB-2E3AFF19C6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30" y="1054239"/>
            <a:ext cx="709418" cy="709418"/>
          </a:xfrm>
          <a:prstGeom prst="rect">
            <a:avLst/>
          </a:prstGeom>
        </p:spPr>
      </p:pic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1459405C-30C0-4409-BFB1-CEAC8CFAD2A0}"/>
              </a:ext>
            </a:extLst>
          </p:cNvPr>
          <p:cNvSpPr/>
          <p:nvPr/>
        </p:nvSpPr>
        <p:spPr>
          <a:xfrm>
            <a:off x="2252397" y="3539045"/>
            <a:ext cx="1359955" cy="26613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2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80F08DA-5EAA-4C1E-805D-E9E9F8280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2375301"/>
            <a:ext cx="8678486" cy="344853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FC1F8E-2758-274E-B741-56B7F7C615A2}"/>
              </a:ext>
            </a:extLst>
          </p:cNvPr>
          <p:cNvSpPr/>
          <p:nvPr/>
        </p:nvSpPr>
        <p:spPr>
          <a:xfrm>
            <a:off x="2203393" y="1535262"/>
            <a:ext cx="23762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500" dirty="0">
                <a:solidFill>
                  <a:srgbClr val="000000"/>
                </a:solidFill>
                <a:latin typeface="Montserrat Light" panose="00000400000000000000" pitchFamily="2" charset="-18"/>
              </a:rPr>
              <a:t>Nowotwory</a:t>
            </a:r>
            <a:endParaRPr lang="es-ES" sz="2500" dirty="0">
              <a:latin typeface="Montserrat Light" panose="00000400000000000000" pitchFamily="2" charset="-18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JAKICH TEMATÓW NAJCZĘŚCIEJ PORUSZAJĄ?</a:t>
            </a:r>
          </a:p>
        </p:txBody>
      </p:sp>
      <p:sp>
        <p:nvSpPr>
          <p:cNvPr id="2" name="FALSO">
            <a:extLst>
              <a:ext uri="{FF2B5EF4-FFF2-40B4-BE49-F238E27FC236}">
                <a16:creationId xmlns:a16="http://schemas.microsoft.com/office/drawing/2014/main" id="{0245955D-13A6-4EDE-98CA-EAB8139F3D2C}"/>
              </a:ext>
            </a:extLst>
          </p:cNvPr>
          <p:cNvSpPr txBox="1"/>
          <p:nvPr/>
        </p:nvSpPr>
        <p:spPr>
          <a:xfrm rot="19931614">
            <a:off x="9571407" y="2351352"/>
            <a:ext cx="1814184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99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sz="4400" dirty="0">
                <a:solidFill>
                  <a:srgbClr val="FF0000"/>
                </a:solidFill>
              </a:rPr>
              <a:t>FA</a:t>
            </a:r>
            <a:r>
              <a:rPr lang="es-ES" sz="4400" dirty="0">
                <a:solidFill>
                  <a:srgbClr val="FF0000"/>
                </a:solidFill>
              </a:rPr>
              <a:t>KE</a:t>
            </a:r>
            <a:r>
              <a:rPr lang="pl-PL" sz="4400" dirty="0">
                <a:solidFill>
                  <a:srgbClr val="FF0000"/>
                </a:solidFill>
              </a:rPr>
              <a:t> NEWS</a:t>
            </a:r>
            <a:endParaRPr sz="4400" dirty="0">
              <a:solidFill>
                <a:srgbClr val="FF0000"/>
              </a:solidFill>
            </a:endParaRPr>
          </a:p>
        </p:txBody>
      </p:sp>
      <p:pic>
        <p:nvPicPr>
          <p:cNvPr id="12" name="Imagen 11" descr="Forma, Círculo&#10;&#10;Descripción generada automáticamente">
            <a:extLst>
              <a:ext uri="{FF2B5EF4-FFF2-40B4-BE49-F238E27FC236}">
                <a16:creationId xmlns:a16="http://schemas.microsoft.com/office/drawing/2014/main" id="{CF53FA8E-51B2-F346-AA06-3867337229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99" y="1304445"/>
            <a:ext cx="938688" cy="9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0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6A4CA96-0AAA-45B9-B8F3-5608C3487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2068565"/>
            <a:ext cx="6118275" cy="410545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9AB6851-611B-2A4E-AE8A-15690B495200}"/>
              </a:ext>
            </a:extLst>
          </p:cNvPr>
          <p:cNvSpPr/>
          <p:nvPr/>
        </p:nvSpPr>
        <p:spPr>
          <a:xfrm>
            <a:off x="1991544" y="1335007"/>
            <a:ext cx="37444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0000"/>
                </a:solidFill>
                <a:latin typeface="Montserrat Light" panose="00000400000000000000" pitchFamily="2" charset="-18"/>
              </a:rPr>
              <a:t>Terapie alternatywne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JAKICH TEMATÓW NAJCZĘŚCIEJ PORUSZAJĄ?</a:t>
            </a:r>
          </a:p>
        </p:txBody>
      </p:sp>
      <p:sp>
        <p:nvSpPr>
          <p:cNvPr id="2" name="FALSO">
            <a:extLst>
              <a:ext uri="{FF2B5EF4-FFF2-40B4-BE49-F238E27FC236}">
                <a16:creationId xmlns:a16="http://schemas.microsoft.com/office/drawing/2014/main" id="{7388897B-7A66-46F2-B2C8-22940B265FB4}"/>
              </a:ext>
            </a:extLst>
          </p:cNvPr>
          <p:cNvSpPr txBox="1"/>
          <p:nvPr/>
        </p:nvSpPr>
        <p:spPr>
          <a:xfrm rot="20831990">
            <a:off x="8464084" y="1611598"/>
            <a:ext cx="1814184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99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sz="4400" dirty="0">
                <a:solidFill>
                  <a:srgbClr val="FF0000"/>
                </a:solidFill>
              </a:rPr>
              <a:t>FA</a:t>
            </a:r>
            <a:r>
              <a:rPr lang="es-ES" sz="4400" dirty="0">
                <a:solidFill>
                  <a:srgbClr val="FF0000"/>
                </a:solidFill>
              </a:rPr>
              <a:t>KE</a:t>
            </a:r>
            <a:endParaRPr lang="pl-PL" sz="4400" dirty="0">
              <a:solidFill>
                <a:srgbClr val="FF0000"/>
              </a:solidFill>
            </a:endParaRPr>
          </a:p>
          <a:p>
            <a:r>
              <a:rPr lang="pl-PL" sz="4400" dirty="0">
                <a:solidFill>
                  <a:srgbClr val="FF0000"/>
                </a:solidFill>
              </a:rPr>
              <a:t>NEWS</a:t>
            </a:r>
            <a:endParaRPr sz="4400" dirty="0">
              <a:solidFill>
                <a:srgbClr val="FF0000"/>
              </a:solidFill>
            </a:endParaRPr>
          </a:p>
        </p:txBody>
      </p:sp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9336E4A5-D4C6-7F48-B893-2F99EC73DA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479" y="1200803"/>
            <a:ext cx="745463" cy="74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3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869654E-6204-4D7B-B143-5E7EDD41C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355" y="2338134"/>
            <a:ext cx="6659290" cy="342255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D8A7F62-8460-AA4F-B408-F469C41ED3AE}"/>
              </a:ext>
            </a:extLst>
          </p:cNvPr>
          <p:cNvSpPr/>
          <p:nvPr/>
        </p:nvSpPr>
        <p:spPr>
          <a:xfrm>
            <a:off x="2279576" y="1558611"/>
            <a:ext cx="22888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500" dirty="0">
                <a:solidFill>
                  <a:srgbClr val="000000"/>
                </a:solidFill>
                <a:latin typeface="Montserrat Light" panose="00000400000000000000" pitchFamily="2" charset="-18"/>
              </a:rPr>
              <a:t>Szczepionki</a:t>
            </a:r>
            <a:endParaRPr lang="es-ES" sz="2500" dirty="0">
              <a:latin typeface="Montserrat Light" panose="00000400000000000000" pitchFamily="2" charset="-18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JAKICH TEMATÓW NAJCZĘŚCIEJ PORUSZAJĄ?</a:t>
            </a:r>
          </a:p>
        </p:txBody>
      </p:sp>
      <p:sp>
        <p:nvSpPr>
          <p:cNvPr id="3" name="FALSO">
            <a:extLst>
              <a:ext uri="{FF2B5EF4-FFF2-40B4-BE49-F238E27FC236}">
                <a16:creationId xmlns:a16="http://schemas.microsoft.com/office/drawing/2014/main" id="{9BB45E20-D51C-4686-B189-AB68EE06AFA2}"/>
              </a:ext>
            </a:extLst>
          </p:cNvPr>
          <p:cNvSpPr txBox="1"/>
          <p:nvPr/>
        </p:nvSpPr>
        <p:spPr>
          <a:xfrm rot="20651875">
            <a:off x="1579554" y="3140892"/>
            <a:ext cx="1814184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99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sz="4400" dirty="0">
                <a:solidFill>
                  <a:srgbClr val="FF0000"/>
                </a:solidFill>
              </a:rPr>
              <a:t>FA</a:t>
            </a:r>
            <a:r>
              <a:rPr lang="es-ES" sz="4400" dirty="0">
                <a:solidFill>
                  <a:srgbClr val="FF0000"/>
                </a:solidFill>
              </a:rPr>
              <a:t>KE</a:t>
            </a:r>
            <a:endParaRPr lang="pl-PL" sz="4400" dirty="0">
              <a:solidFill>
                <a:srgbClr val="FF0000"/>
              </a:solidFill>
            </a:endParaRPr>
          </a:p>
          <a:p>
            <a:r>
              <a:rPr lang="pl-PL" sz="4400" dirty="0">
                <a:solidFill>
                  <a:srgbClr val="FF0000"/>
                </a:solidFill>
              </a:rPr>
              <a:t>NEWS</a:t>
            </a:r>
            <a:endParaRPr sz="4400" dirty="0">
              <a:solidFill>
                <a:srgbClr val="FF0000"/>
              </a:solidFill>
            </a:endParaRPr>
          </a:p>
        </p:txBody>
      </p:sp>
      <p:pic>
        <p:nvPicPr>
          <p:cNvPr id="12" name="Imagen 1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9EAC7A6-5900-A441-AF9B-0E040A64C8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04" y="1335968"/>
            <a:ext cx="894119" cy="89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4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JAKICH TEMATÓW NAJCZĘŚCIEJ PORUSZAJĄ?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85FC8F1E-3308-6B47-B1EB-ACFFD6D672DC}"/>
              </a:ext>
            </a:extLst>
          </p:cNvPr>
          <p:cNvSpPr txBox="1"/>
          <p:nvPr/>
        </p:nvSpPr>
        <p:spPr>
          <a:xfrm>
            <a:off x="2326904" y="1610292"/>
            <a:ext cx="9362176" cy="3322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3600" b="1" dirty="0">
                <a:latin typeface="Montserrat Light" pitchFamily="2" charset="77"/>
              </a:rPr>
              <a:t>Chociaż nie wszystkie </a:t>
            </a:r>
            <a:r>
              <a:rPr lang="pl-PL" sz="3600" b="1" dirty="0" err="1">
                <a:latin typeface="Montserrat Light" pitchFamily="2" charset="77"/>
              </a:rPr>
              <a:t>fake</a:t>
            </a:r>
            <a:r>
              <a:rPr lang="pl-PL" sz="3600" b="1" dirty="0">
                <a:latin typeface="Montserrat Light" pitchFamily="2" charset="77"/>
              </a:rPr>
              <a:t>-newsy pojawiają się celowo i mają taki sam potencjał szkodzenia, wiele z</a:t>
            </a:r>
            <a:r>
              <a:rPr lang="pl-PL" sz="3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 </a:t>
            </a:r>
            <a:r>
              <a:rPr lang="pl-PL" sz="3600" b="1" dirty="0">
                <a:latin typeface="Montserrat Light" pitchFamily="2" charset="77"/>
              </a:rPr>
              <a:t>nich dotyczy  każdego z nas.</a:t>
            </a:r>
            <a:endParaRPr lang="en-US" sz="3600" b="1" dirty="0">
              <a:latin typeface="Montserrat Light" pitchFamily="2" charset="77"/>
            </a:endParaRP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83167604-1239-0A4E-9341-5DAAC412C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30" y="1443784"/>
            <a:ext cx="1934330" cy="193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B333B00-265D-C140-BE37-C4C77F312489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DLACZEGO OSZUSTWA ZDROWOTNE SĄ TAK NIEBEZPIECZNE?</a:t>
            </a:r>
            <a:endParaRPr lang="en-US" sz="2400" b="1" dirty="0"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13">
            <a:extLst>
              <a:ext uri="{FF2B5EF4-FFF2-40B4-BE49-F238E27FC236}">
                <a16:creationId xmlns:a16="http://schemas.microsoft.com/office/drawing/2014/main" id="{981F92E6-C8BD-44EB-9C98-58833119B465}"/>
              </a:ext>
            </a:extLst>
          </p:cNvPr>
          <p:cNvSpPr/>
          <p:nvPr/>
        </p:nvSpPr>
        <p:spPr>
          <a:xfrm>
            <a:off x="2038449" y="342900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4000" dirty="0">
                <a:latin typeface="Montserrat Light" panose="00000400000000000000" pitchFamily="2" charset="-18"/>
              </a:rPr>
              <a:t>N</a:t>
            </a:r>
            <a:r>
              <a:rPr lang="es-ES" sz="4000" dirty="0">
                <a:latin typeface="Montserrat Light" panose="00000400000000000000" pitchFamily="2" charset="-18"/>
              </a:rPr>
              <a:t>iebezpieczn</a:t>
            </a:r>
            <a:r>
              <a:rPr lang="pl-PL" sz="4000" dirty="0">
                <a:latin typeface="Montserrat Light" panose="00000400000000000000" pitchFamily="2" charset="-18"/>
              </a:rPr>
              <a:t>e</a:t>
            </a:r>
            <a:r>
              <a:rPr lang="es-ES" sz="4000" dirty="0">
                <a:latin typeface="Montserrat Light" panose="00000400000000000000" pitchFamily="2" charset="-18"/>
              </a:rPr>
              <a:t> alternatyw</a:t>
            </a:r>
            <a:r>
              <a:rPr lang="pl-PL" sz="4000" dirty="0">
                <a:latin typeface="Montserrat Light" panose="00000400000000000000" pitchFamily="2" charset="-18"/>
              </a:rPr>
              <a:t>y</a:t>
            </a:r>
            <a:endParaRPr lang="es-ES" sz="4000" dirty="0">
              <a:latin typeface="Montserrat Light" panose="00000400000000000000" pitchFamily="2" charset="-18"/>
            </a:endParaRP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6DBFC990-D0B0-0F47-80CC-9FA97671D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5" y="3128262"/>
            <a:ext cx="1131314" cy="1095960"/>
          </a:xfrm>
          <a:prstGeom prst="rect">
            <a:avLst/>
          </a:prstGeom>
        </p:spPr>
      </p:pic>
      <p:sp>
        <p:nvSpPr>
          <p:cNvPr id="9" name="Rectángulo 13">
            <a:extLst>
              <a:ext uri="{FF2B5EF4-FFF2-40B4-BE49-F238E27FC236}">
                <a16:creationId xmlns:a16="http://schemas.microsoft.com/office/drawing/2014/main" id="{7A865937-E635-D946-B982-1D29536CDCCE}"/>
              </a:ext>
            </a:extLst>
          </p:cNvPr>
          <p:cNvSpPr/>
          <p:nvPr/>
        </p:nvSpPr>
        <p:spPr>
          <a:xfrm>
            <a:off x="2038449" y="4910893"/>
            <a:ext cx="8399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4000" dirty="0">
                <a:latin typeface="Montserrat Light" panose="00000400000000000000" pitchFamily="2" charset="-18"/>
              </a:rPr>
              <a:t>Pseudo terapie, które są bardzo niebezpieczne dla zdrowia</a:t>
            </a:r>
            <a:endParaRPr lang="en-US" sz="4000" dirty="0">
              <a:latin typeface="Montserrat Light" panose="00000400000000000000" pitchFamily="2" charset="-18"/>
            </a:endParaRPr>
          </a:p>
        </p:txBody>
      </p:sp>
      <p:sp>
        <p:nvSpPr>
          <p:cNvPr id="12" name="Rectángulo 13">
            <a:extLst>
              <a:ext uri="{FF2B5EF4-FFF2-40B4-BE49-F238E27FC236}">
                <a16:creationId xmlns:a16="http://schemas.microsoft.com/office/drawing/2014/main" id="{A389686A-8456-7241-8DCF-705B6DB04223}"/>
              </a:ext>
            </a:extLst>
          </p:cNvPr>
          <p:cNvSpPr/>
          <p:nvPr/>
        </p:nvSpPr>
        <p:spPr>
          <a:xfrm>
            <a:off x="2040359" y="1560764"/>
            <a:ext cx="83529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4000" dirty="0">
                <a:latin typeface="Montserrat Light" panose="00000400000000000000" pitchFamily="2" charset="-18"/>
              </a:rPr>
              <a:t>R</a:t>
            </a:r>
            <a:r>
              <a:rPr lang="en-US" sz="4000" dirty="0" err="1">
                <a:latin typeface="Montserrat Light" panose="00000400000000000000" pitchFamily="2" charset="-18"/>
              </a:rPr>
              <a:t>ezygnacj</a:t>
            </a:r>
            <a:r>
              <a:rPr lang="pl-PL" sz="4000" dirty="0">
                <a:latin typeface="Montserrat Light" panose="00000400000000000000" pitchFamily="2" charset="-18"/>
              </a:rPr>
              <a:t>a</a:t>
            </a:r>
            <a:r>
              <a:rPr lang="en-US" sz="4000" dirty="0">
                <a:latin typeface="Montserrat Light" panose="00000400000000000000" pitchFamily="2" charset="-18"/>
              </a:rPr>
              <a:t> z</a:t>
            </a:r>
            <a:r>
              <a:rPr lang="en-US" sz="4000" dirty="0">
                <a:latin typeface="Segoe UI Light" panose="020B0502040204020203" pitchFamily="34" charset="0"/>
                <a:cs typeface="Segoe UI Light" panose="020B0502040204020203" pitchFamily="34" charset="0"/>
              </a:rPr>
              <a:t> </a:t>
            </a:r>
            <a:r>
              <a:rPr lang="en-US" sz="4000" dirty="0" err="1">
                <a:latin typeface="Montserrat Light" panose="00000400000000000000" pitchFamily="2" charset="-18"/>
              </a:rPr>
              <a:t>leczenia</a:t>
            </a:r>
            <a:endParaRPr lang="es-ES" sz="4000" dirty="0">
              <a:latin typeface="Montserrat Light" panose="00000400000000000000" pitchFamily="2" charset="-18"/>
            </a:endParaRP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BBF23262-D8D7-AC41-878D-0D48996BC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285387"/>
            <a:ext cx="1258641" cy="1258641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342F569B-93A3-794D-82F4-04A23B5738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49" y="5001753"/>
            <a:ext cx="1141720" cy="11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8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  <wetp:taskpane dockstate="right" visibility="0" width="350" row="0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AF52C212-F8B9-7141-9594-B53DA46A8A99}">
  <we:reference id="wa104178141" version="4.3.3.0" store="es-E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4BD12A1E-1928-4249-A0B1-04AFAFC59E56}">
  <we:reference id="wa104381063" version="1.0.0.1" store="es-E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1A85D9FF-56DF-D94E-A238-0E2AC1156006}">
  <we:reference id="wa200001396" version="2.1.6.0" store="es-ES" storeType="OMEX"/>
  <we:alternateReferences>
    <we:reference id="wa200001396" version="2.1.6.0" store="WA20000139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15520</TotalTime>
  <Words>271</Words>
  <Application>Microsoft Office PowerPoint</Application>
  <PresentationFormat>Panoramiczny</PresentationFormat>
  <Paragraphs>63</Paragraphs>
  <Slides>13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17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31" baseType="lpstr">
      <vt:lpstr>Adobe Gothic Std B</vt:lpstr>
      <vt:lpstr>Adobe Caslon Pro</vt:lpstr>
      <vt:lpstr>Agency FB</vt:lpstr>
      <vt:lpstr>American Typewriter</vt:lpstr>
      <vt:lpstr>Apple Color Emoji</vt:lpstr>
      <vt:lpstr>Arial</vt:lpstr>
      <vt:lpstr>Bahnschrift</vt:lpstr>
      <vt:lpstr>Bebas Neue</vt:lpstr>
      <vt:lpstr>Bradley Hand</vt:lpstr>
      <vt:lpstr>Calibri</vt:lpstr>
      <vt:lpstr>Calibri Light</vt:lpstr>
      <vt:lpstr>Esphimere</vt:lpstr>
      <vt:lpstr>Gujarati Sangam MN</vt:lpstr>
      <vt:lpstr>Helvetica</vt:lpstr>
      <vt:lpstr>Leelawadee</vt:lpstr>
      <vt:lpstr>Montserrat Light</vt:lpstr>
      <vt:lpstr>Segoe UI Light</vt:lpstr>
      <vt:lpstr>Tema de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Konrad Wiśniewski</cp:lastModifiedBy>
  <cp:revision>162</cp:revision>
  <dcterms:created xsi:type="dcterms:W3CDTF">2020-03-03T15:37:41Z</dcterms:created>
  <dcterms:modified xsi:type="dcterms:W3CDTF">2021-01-26T09:13:08Z</dcterms:modified>
</cp:coreProperties>
</file>