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1" r:id="rId3"/>
    <p:sldId id="301" r:id="rId4"/>
    <p:sldId id="306" r:id="rId5"/>
    <p:sldId id="307" r:id="rId6"/>
    <p:sldId id="308" r:id="rId7"/>
    <p:sldId id="309" r:id="rId8"/>
    <p:sldId id="290" r:id="rId9"/>
    <p:sldId id="296" r:id="rId10"/>
    <p:sldId id="310" r:id="rId11"/>
    <p:sldId id="302" r:id="rId12"/>
    <p:sldId id="305" r:id="rId13"/>
    <p:sldId id="299" r:id="rId14"/>
    <p:sldId id="33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1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A60"/>
    <a:srgbClr val="009F9A"/>
    <a:srgbClr val="FF85FF"/>
    <a:srgbClr val="0432FF"/>
    <a:srgbClr val="FFFC00"/>
    <a:srgbClr val="E20612"/>
    <a:srgbClr val="F1D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78652" autoAdjust="0"/>
  </p:normalViewPr>
  <p:slideViewPr>
    <p:cSldViewPr>
      <p:cViewPr varScale="1">
        <p:scale>
          <a:sx n="86" d="100"/>
          <a:sy n="86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C1A2-CB3E-491C-940B-F46EFA5030DD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971C-4541-46C1-9D7C-289B74541A7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60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912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86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99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&lt;div&gt;Iconos diseñados por &lt;a </a:t>
            </a:r>
            <a:r>
              <a:rPr lang="es-ES" dirty="0" err="1"/>
              <a:t>href</a:t>
            </a:r>
            <a:r>
              <a:rPr lang="es-ES" dirty="0"/>
              <a:t>="https://</a:t>
            </a:r>
            <a:r>
              <a:rPr lang="es-ES" dirty="0" err="1"/>
              <a:t>www.flaticon.es</a:t>
            </a:r>
            <a:r>
              <a:rPr lang="es-ES" dirty="0"/>
              <a:t>/autores/</a:t>
            </a:r>
            <a:r>
              <a:rPr lang="es-ES" dirty="0" err="1"/>
              <a:t>eucalyp</a:t>
            </a:r>
            <a:r>
              <a:rPr lang="es-ES" dirty="0"/>
              <a:t>" </a:t>
            </a:r>
            <a:r>
              <a:rPr lang="es-ES" dirty="0" err="1"/>
              <a:t>title</a:t>
            </a:r>
            <a:r>
              <a:rPr lang="es-ES" dirty="0"/>
              <a:t>="</a:t>
            </a:r>
            <a:r>
              <a:rPr lang="es-ES" dirty="0" err="1"/>
              <a:t>Eucalyp</a:t>
            </a:r>
            <a:r>
              <a:rPr lang="es-ES" dirty="0"/>
              <a:t>"&gt;</a:t>
            </a:r>
            <a:r>
              <a:rPr lang="es-ES" dirty="0" err="1"/>
              <a:t>Eucalyp</a:t>
            </a:r>
            <a:r>
              <a:rPr lang="es-ES" dirty="0"/>
              <a:t>&lt;/a&gt; </a:t>
            </a:r>
            <a:r>
              <a:rPr lang="es-ES" dirty="0" err="1"/>
              <a:t>from</a:t>
            </a:r>
            <a:r>
              <a:rPr lang="es-ES" dirty="0"/>
              <a:t> &lt;a </a:t>
            </a:r>
            <a:r>
              <a:rPr lang="es-ES" dirty="0" err="1"/>
              <a:t>href</a:t>
            </a:r>
            <a:r>
              <a:rPr lang="es-ES" dirty="0"/>
              <a:t>="https://</a:t>
            </a:r>
            <a:r>
              <a:rPr lang="es-ES" dirty="0" err="1"/>
              <a:t>www.flaticon.es</a:t>
            </a:r>
            <a:r>
              <a:rPr lang="es-ES" dirty="0"/>
              <a:t>/" </a:t>
            </a:r>
            <a:r>
              <a:rPr lang="es-ES" dirty="0" err="1"/>
              <a:t>title</a:t>
            </a:r>
            <a:r>
              <a:rPr lang="es-ES" dirty="0"/>
              <a:t>="</a:t>
            </a:r>
            <a:r>
              <a:rPr lang="es-ES" dirty="0" err="1"/>
              <a:t>Flaticon</a:t>
            </a:r>
            <a:r>
              <a:rPr lang="es-ES" dirty="0"/>
              <a:t>"&gt;</a:t>
            </a:r>
            <a:r>
              <a:rPr lang="es-ES" dirty="0" err="1"/>
              <a:t>www.flaticon.es</a:t>
            </a:r>
            <a:r>
              <a:rPr lang="es-ES" dirty="0"/>
              <a:t>&lt;/a&gt;&lt;/div&gt;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004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17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21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51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98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23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86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7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86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864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66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7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8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4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1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35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0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77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44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2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5C7F-BA23-4406-8F18-1C0341132763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9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magog.org.pl/zglos-do-weryfikacj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92528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tge 16">
            <a:extLst>
              <a:ext uri="{FF2B5EF4-FFF2-40B4-BE49-F238E27FC236}">
                <a16:creationId xmlns:a16="http://schemas.microsoft.com/office/drawing/2014/main" id="{FCA9D783-B545-4178-A571-4095753C8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7" y="5625486"/>
            <a:ext cx="2704892" cy="771597"/>
          </a:xfrm>
          <a:prstGeom prst="rect">
            <a:avLst/>
          </a:prstGeom>
        </p:spPr>
      </p:pic>
      <p:pic>
        <p:nvPicPr>
          <p:cNvPr id="10" name="Imagen 9" descr="Imagen que contiene reloj, señal, dibujo&#10;&#10;Descripción generada automáticamente">
            <a:extLst>
              <a:ext uri="{FF2B5EF4-FFF2-40B4-BE49-F238E27FC236}">
                <a16:creationId xmlns:a16="http://schemas.microsoft.com/office/drawing/2014/main" id="{EF4DDBAE-361B-5D44-9842-73AE94F0C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15" y="1937952"/>
            <a:ext cx="3708170" cy="1903527"/>
          </a:xfrm>
          <a:prstGeom prst="rect">
            <a:avLst/>
          </a:prstGeom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5C821A22-B3C6-4E47-B377-A9C7E3291404}"/>
              </a:ext>
            </a:extLst>
          </p:cNvPr>
          <p:cNvSpPr txBox="1"/>
          <p:nvPr/>
        </p:nvSpPr>
        <p:spPr>
          <a:xfrm>
            <a:off x="982275" y="4603775"/>
            <a:ext cx="10227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Jak walczyć z dezinformacją zdrowotną</a:t>
            </a:r>
            <a:endParaRPr lang="es-ES" sz="4400" dirty="0">
              <a:solidFill>
                <a:srgbClr val="009F9A"/>
              </a:solidFill>
              <a:latin typeface="Bahnschrift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5375793E-5532-4251-81B1-30FAC90F2DFA}"/>
              </a:ext>
            </a:extLst>
          </p:cNvPr>
          <p:cNvSpPr txBox="1"/>
          <p:nvPr/>
        </p:nvSpPr>
        <p:spPr>
          <a:xfrm>
            <a:off x="4832673" y="3756891"/>
            <a:ext cx="2526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Bahnschrift" panose="020B0502040204020203" pitchFamily="34" charset="0"/>
                <a:ea typeface="Verdana" panose="020B0604030504040204" pitchFamily="34" charset="0"/>
              </a:rPr>
              <a:t>MODU</a:t>
            </a:r>
            <a:r>
              <a:rPr lang="pl-PL" sz="4400" dirty="0">
                <a:latin typeface="Bahnschrift" panose="020B0502040204020203" pitchFamily="34" charset="0"/>
                <a:ea typeface="Verdana" panose="020B0604030504040204" pitchFamily="34" charset="0"/>
              </a:rPr>
              <a:t>Ł</a:t>
            </a:r>
            <a:r>
              <a:rPr lang="es-ES" sz="4400" dirty="0">
                <a:latin typeface="Bahnschrift" panose="020B0502040204020203" pitchFamily="34" charset="0"/>
                <a:ea typeface="Verdana" panose="020B060403050404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0503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ontserrat Light" panose="00000400000000000000" pitchFamily="2" charset="-18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ENUNCIA UN BULO">
            <a:extLst>
              <a:ext uri="{FF2B5EF4-FFF2-40B4-BE49-F238E27FC236}">
                <a16:creationId xmlns:a16="http://schemas.microsoft.com/office/drawing/2014/main" id="{140229B7-BD38-4899-9914-A2897D3CA9EB}"/>
              </a:ext>
            </a:extLst>
          </p:cNvPr>
          <p:cNvSpPr txBox="1">
            <a:spLocks/>
          </p:cNvSpPr>
          <p:nvPr/>
        </p:nvSpPr>
        <p:spPr>
          <a:xfrm>
            <a:off x="0" y="1233191"/>
            <a:ext cx="12000657" cy="643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Montserrat Light" panose="00000400000000000000" pitchFamily="2" charset="-18"/>
              </a:rPr>
              <a:t>Możesz również </a:t>
            </a:r>
            <a:r>
              <a:rPr lang="pl-PL" sz="3600" b="1" dirty="0">
                <a:latin typeface="Montserrat Light" panose="00000400000000000000" pitchFamily="2" charset="-18"/>
              </a:rPr>
              <a:t>zgłosić</a:t>
            </a:r>
            <a:r>
              <a:rPr lang="pl-PL" sz="3600" dirty="0">
                <a:latin typeface="Montserrat Light" panose="00000400000000000000" pitchFamily="2" charset="-18"/>
              </a:rPr>
              <a:t> oszustwo, a oni sprawdzą to za ciebie.</a:t>
            </a:r>
            <a:endParaRPr lang="es-ES" sz="1100" spc="-24" dirty="0">
              <a:latin typeface="Montserrat Light" panose="00000400000000000000" pitchFamily="2" charset="-1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F2132-C44A-4DB6-86A1-2351F5655FE6}"/>
              </a:ext>
            </a:extLst>
          </p:cNvPr>
          <p:cNvSpPr txBox="1"/>
          <p:nvPr/>
        </p:nvSpPr>
        <p:spPr>
          <a:xfrm>
            <a:off x="636331" y="4966878"/>
            <a:ext cx="5076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Montserrat Light" panose="00000400000000000000" pitchFamily="2" charset="-18"/>
                <a:hlinkClick r:id="rId3"/>
              </a:rPr>
              <a:t>https://demagog.org.pl/zglos-do-weryfikacji/</a:t>
            </a:r>
            <a:endParaRPr lang="pl-PL" sz="2400" dirty="0">
              <a:latin typeface="Montserrat Light" panose="00000400000000000000" pitchFamily="2" charset="-18"/>
            </a:endParaRPr>
          </a:p>
          <a:p>
            <a:pPr algn="ctr"/>
            <a:endParaRPr lang="pl-PL" sz="2400" dirty="0">
              <a:latin typeface="Montserrat Light" panose="00000400000000000000" pitchFamily="2" charset="-1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A5B8D0-F2B6-4301-A721-16F18F93C208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JAK WALCZYĆ Z DEZINFORMACJĄ ZDROWOTNĄ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400033C-B290-4EF2-B83C-A65659E16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062041"/>
            <a:ext cx="4958427" cy="2735111"/>
          </a:xfrm>
          <a:prstGeom prst="rect">
            <a:avLst/>
          </a:prstGeom>
        </p:spPr>
      </p:pic>
      <p:sp>
        <p:nvSpPr>
          <p:cNvPr id="8" name="DENUNCIA UN BULO">
            <a:extLst>
              <a:ext uri="{FF2B5EF4-FFF2-40B4-BE49-F238E27FC236}">
                <a16:creationId xmlns:a16="http://schemas.microsoft.com/office/drawing/2014/main" id="{F827C722-F46C-4353-8FC8-2538A0527C3B}"/>
              </a:ext>
            </a:extLst>
          </p:cNvPr>
          <p:cNvSpPr txBox="1">
            <a:spLocks/>
          </p:cNvSpPr>
          <p:nvPr/>
        </p:nvSpPr>
        <p:spPr>
          <a:xfrm>
            <a:off x="6538175" y="4054564"/>
            <a:ext cx="5168351" cy="12543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Montserrat Light" panose="00000400000000000000" pitchFamily="2" charset="-18"/>
              </a:rPr>
              <a:t>Możesz również zgłosić post na platformach mediów społecznościowych</a:t>
            </a:r>
            <a:endParaRPr lang="es-ES" sz="900" spc="-24" dirty="0">
              <a:latin typeface="Montserrat Light" panose="00000400000000000000" pitchFamily="2" charset="-18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F70EF3C-B36A-4139-BE8F-29CF965F7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208" y="2741741"/>
            <a:ext cx="915740" cy="915740"/>
          </a:xfrm>
          <a:prstGeom prst="rect">
            <a:avLst/>
          </a:prstGeom>
        </p:spPr>
      </p:pic>
      <p:pic>
        <p:nvPicPr>
          <p:cNvPr id="13" name="Picture 2" descr="Twitter logo and symbol, meaning, history, PNG">
            <a:extLst>
              <a:ext uri="{FF2B5EF4-FFF2-40B4-BE49-F238E27FC236}">
                <a16:creationId xmlns:a16="http://schemas.microsoft.com/office/drawing/2014/main" id="{60AD8BFC-39D2-498D-A50C-4CCC5756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703699"/>
            <a:ext cx="1169311" cy="103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ontserrat Light" panose="00000400000000000000" pitchFamily="2" charset="-18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ENUNCIA UN BULO">
            <a:extLst>
              <a:ext uri="{FF2B5EF4-FFF2-40B4-BE49-F238E27FC236}">
                <a16:creationId xmlns:a16="http://schemas.microsoft.com/office/drawing/2014/main" id="{DB450E26-EB7D-490A-B09C-2584FD054A45}"/>
              </a:ext>
            </a:extLst>
          </p:cNvPr>
          <p:cNvSpPr txBox="1">
            <a:spLocks/>
          </p:cNvSpPr>
          <p:nvPr/>
        </p:nvSpPr>
        <p:spPr>
          <a:xfrm>
            <a:off x="3792452" y="1283031"/>
            <a:ext cx="7512376" cy="2025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dirty="0">
                <a:latin typeface="Montserrat Light" panose="00000400000000000000" pitchFamily="2" charset="-18"/>
              </a:rPr>
              <a:t>Jeśli uważasz, że autor informacji nie rozpowszechnia celowo oszustwa / </a:t>
            </a:r>
            <a:r>
              <a:rPr lang="pl-PL" sz="3600" dirty="0" err="1">
                <a:latin typeface="Montserrat Light" panose="00000400000000000000" pitchFamily="2" charset="-18"/>
              </a:rPr>
              <a:t>fake-newsu</a:t>
            </a:r>
            <a:r>
              <a:rPr lang="pl-PL" sz="3600" dirty="0">
                <a:latin typeface="Montserrat Light" panose="00000400000000000000" pitchFamily="2" charset="-18"/>
              </a:rPr>
              <a:t>, skontaktuj się z nim.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4A04E4A2-BAE7-4DB9-821F-DCD71855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31" y="1711287"/>
            <a:ext cx="1519650" cy="15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49A4EF3-6A29-7B44-A230-C3522AE78BF4}"/>
              </a:ext>
            </a:extLst>
          </p:cNvPr>
          <p:cNvSpPr/>
          <p:nvPr/>
        </p:nvSpPr>
        <p:spPr>
          <a:xfrm>
            <a:off x="749907" y="4142508"/>
            <a:ext cx="8089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dirty="0">
                <a:latin typeface="Montserrat Light" panose="00000400000000000000" pitchFamily="2" charset="-18"/>
              </a:rPr>
              <a:t>Jak rozmawiać z ludźmi, którzy zazwyczaj dzielą się fałszywymi informacjami i w nie wierzą? 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sp>
        <p:nvSpPr>
          <p:cNvPr id="14" name="Rectángulo 25">
            <a:extLst>
              <a:ext uri="{FF2B5EF4-FFF2-40B4-BE49-F238E27FC236}">
                <a16:creationId xmlns:a16="http://schemas.microsoft.com/office/drawing/2014/main" id="{D63855F0-9E38-4568-8341-94050B2F7301}"/>
              </a:ext>
            </a:extLst>
          </p:cNvPr>
          <p:cNvSpPr/>
          <p:nvPr/>
        </p:nvSpPr>
        <p:spPr>
          <a:xfrm>
            <a:off x="749907" y="377663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JAK WALCZYĆ Z DEZINFORMACJĄ ZDROWOTNĄ</a:t>
            </a:r>
          </a:p>
        </p:txBody>
      </p:sp>
    </p:spTree>
    <p:extLst>
      <p:ext uri="{BB962C8B-B14F-4D97-AF65-F5344CB8AC3E}">
        <p14:creationId xmlns:p14="http://schemas.microsoft.com/office/powerpoint/2010/main" val="10356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ontserrat Light" panose="00000400000000000000" pitchFamily="2" charset="-18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ENUNCIA UN BULO">
            <a:extLst>
              <a:ext uri="{FF2B5EF4-FFF2-40B4-BE49-F238E27FC236}">
                <a16:creationId xmlns:a16="http://schemas.microsoft.com/office/drawing/2014/main" id="{DEFBCDD1-1B41-4B81-83C1-811AEACECFE0}"/>
              </a:ext>
            </a:extLst>
          </p:cNvPr>
          <p:cNvSpPr txBox="1">
            <a:spLocks/>
          </p:cNvSpPr>
          <p:nvPr/>
        </p:nvSpPr>
        <p:spPr>
          <a:xfrm>
            <a:off x="3431704" y="5261416"/>
            <a:ext cx="6792450" cy="718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ES" sz="3600" dirty="0">
                <a:latin typeface="Montserrat Light" panose="00000400000000000000" pitchFamily="2" charset="-18"/>
              </a:rPr>
              <a:t>Nie ośmieszaj go/jej</a:t>
            </a:r>
            <a:endParaRPr lang="es-ES" sz="1600" spc="-24" dirty="0">
              <a:latin typeface="Montserrat Light" panose="00000400000000000000" pitchFamily="2" charset="-1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A06561-99DB-498A-AC7D-DE27CC01DA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1894" y="5219331"/>
            <a:ext cx="944228" cy="97639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812C5D8-57EE-E844-958D-F693765D6495}"/>
              </a:ext>
            </a:extLst>
          </p:cNvPr>
          <p:cNvSpPr/>
          <p:nvPr/>
        </p:nvSpPr>
        <p:spPr>
          <a:xfrm>
            <a:off x="3359696" y="142567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latin typeface="Montserrat Light" panose="00000400000000000000" pitchFamily="2" charset="-18"/>
              </a:rPr>
              <a:t>Zrozum </a:t>
            </a:r>
            <a:r>
              <a:rPr lang="pl-PL" sz="3600" dirty="0">
                <a:latin typeface="Montserrat Light" panose="00000400000000000000" pitchFamily="2" charset="-18"/>
              </a:rPr>
              <a:t>obcy </a:t>
            </a:r>
            <a:r>
              <a:rPr lang="es-ES" sz="3600" dirty="0">
                <a:latin typeface="Montserrat Light" panose="00000400000000000000" pitchFamily="2" charset="-18"/>
              </a:rPr>
              <a:t>punkt widzenia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F95087-32AD-B94F-BB60-4FA9F66C1F6F}"/>
              </a:ext>
            </a:extLst>
          </p:cNvPr>
          <p:cNvSpPr/>
          <p:nvPr/>
        </p:nvSpPr>
        <p:spPr>
          <a:xfrm>
            <a:off x="3359696" y="3997576"/>
            <a:ext cx="3922860" cy="82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dirty="0">
                <a:latin typeface="Montserrat Light" panose="00000400000000000000" pitchFamily="2" charset="-18"/>
              </a:rPr>
              <a:t>Okaż empatię 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0FFFA6E-37D9-5E40-9D81-1D8E1F4BD2B6}"/>
              </a:ext>
            </a:extLst>
          </p:cNvPr>
          <p:cNvSpPr/>
          <p:nvPr/>
        </p:nvSpPr>
        <p:spPr>
          <a:xfrm>
            <a:off x="3359696" y="2269607"/>
            <a:ext cx="7378943" cy="1660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dirty="0">
                <a:latin typeface="Montserrat Light" panose="00000400000000000000" pitchFamily="2" charset="-18"/>
              </a:rPr>
              <a:t>Odwołaj się do ich krytycznego </a:t>
            </a:r>
          </a:p>
          <a:p>
            <a:pPr algn="just">
              <a:lnSpc>
                <a:spcPct val="150000"/>
              </a:lnSpc>
            </a:pPr>
            <a:r>
              <a:rPr lang="pl-PL" sz="3600" dirty="0">
                <a:latin typeface="Montserrat Light" panose="00000400000000000000" pitchFamily="2" charset="-18"/>
              </a:rPr>
              <a:t>myślenia 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B4819DB-C35B-674A-9920-069EF4133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94" y="1305012"/>
            <a:ext cx="875550" cy="875550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31751F6E-1096-8946-9D42-4C0A1F1300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32" y="2574745"/>
            <a:ext cx="962475" cy="962475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3CD7281B-8D0E-6C49-A320-0796CBDAFA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5" y="3931164"/>
            <a:ext cx="962476" cy="962476"/>
          </a:xfrm>
          <a:prstGeom prst="rect">
            <a:avLst/>
          </a:prstGeom>
        </p:spPr>
      </p:pic>
      <p:sp>
        <p:nvSpPr>
          <p:cNvPr id="13" name="Rectángulo 25">
            <a:extLst>
              <a:ext uri="{FF2B5EF4-FFF2-40B4-BE49-F238E27FC236}">
                <a16:creationId xmlns:a16="http://schemas.microsoft.com/office/drawing/2014/main" id="{3C50FDBA-D3C0-41B8-8F6C-761DA40ADCB2}"/>
              </a:ext>
            </a:extLst>
          </p:cNvPr>
          <p:cNvSpPr/>
          <p:nvPr/>
        </p:nvSpPr>
        <p:spPr>
          <a:xfrm>
            <a:off x="749907" y="377663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JAK WALCZYĆ Z DEZINFORMACJĄ ZDROWOTNĄ</a:t>
            </a:r>
          </a:p>
        </p:txBody>
      </p:sp>
    </p:spTree>
    <p:extLst>
      <p:ext uri="{BB962C8B-B14F-4D97-AF65-F5344CB8AC3E}">
        <p14:creationId xmlns:p14="http://schemas.microsoft.com/office/powerpoint/2010/main" val="4051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25">
            <a:extLst>
              <a:ext uri="{FF2B5EF4-FFF2-40B4-BE49-F238E27FC236}">
                <a16:creationId xmlns:a16="http://schemas.microsoft.com/office/drawing/2014/main" id="{2430CCCD-6A70-4851-9B3B-8F3EBA2F1B95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PODSUMOWUJĄC...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293406AF-2955-7645-80ED-5FE7D22F9B51}"/>
              </a:ext>
            </a:extLst>
          </p:cNvPr>
          <p:cNvSpPr txBox="1"/>
          <p:nvPr/>
        </p:nvSpPr>
        <p:spPr>
          <a:xfrm>
            <a:off x="1703512" y="1259749"/>
            <a:ext cx="9505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latin typeface="Montserrat Light" panose="00000400000000000000" pitchFamily="2" charset="-18"/>
                <a:ea typeface="Microsoft Sans Serif" panose="020B0604020202020204" pitchFamily="34" charset="0"/>
                <a:cs typeface="Microsoft Sans Serif" panose="020B0604020202020204" pitchFamily="34" charset="0"/>
              </a:rPr>
              <a:t>Przed udostępnieniem informacji, upewnij się, że to, co wysyłasz, jest prawdą.</a:t>
            </a:r>
            <a:endParaRPr lang="en-US" sz="3600" b="1" dirty="0">
              <a:latin typeface="Montserrat Light" panose="00000400000000000000" pitchFamily="2" charset="-18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DFB7B74A-47B8-4D4C-9889-E2D88B65C11C}"/>
              </a:ext>
            </a:extLst>
          </p:cNvPr>
          <p:cNvSpPr txBox="1"/>
          <p:nvPr/>
        </p:nvSpPr>
        <p:spPr>
          <a:xfrm>
            <a:off x="1703512" y="3212976"/>
            <a:ext cx="9505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latin typeface="Montserrat Light" panose="00000400000000000000" pitchFamily="2" charset="-18"/>
                <a:ea typeface="Microsoft Sans Serif" panose="020B0604020202020204" pitchFamily="34" charset="0"/>
                <a:cs typeface="Microsoft Sans Serif" panose="020B0604020202020204" pitchFamily="34" charset="0"/>
              </a:rPr>
              <a:t>W przypadku wątpliwości, skonsultuj się z profesjonalistami</a:t>
            </a:r>
            <a:endParaRPr lang="es-ES" sz="3600" b="1" dirty="0">
              <a:latin typeface="Montserrat Light" panose="00000400000000000000" pitchFamily="2" charset="-18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C26B0667-C549-CC43-821B-418FFEF7BA0F}"/>
              </a:ext>
            </a:extLst>
          </p:cNvPr>
          <p:cNvSpPr txBox="1"/>
          <p:nvPr/>
        </p:nvSpPr>
        <p:spPr>
          <a:xfrm>
            <a:off x="1703512" y="4943845"/>
            <a:ext cx="9505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latin typeface="Montserrat Light" panose="00000400000000000000" pitchFamily="2" charset="-18"/>
                <a:ea typeface="Microsoft Sans Serif" panose="020B0604020202020204" pitchFamily="34" charset="0"/>
                <a:cs typeface="Microsoft Sans Serif" panose="020B0604020202020204" pitchFamily="34" charset="0"/>
              </a:rPr>
              <a:t>Zgłaszaj fałszywe wiadomości, aby powstrzymać pandemię dezinformacji.</a:t>
            </a:r>
          </a:p>
        </p:txBody>
      </p:sp>
      <p:pic>
        <p:nvPicPr>
          <p:cNvPr id="14" name="Gráfico 13" descr="Insignia 1">
            <a:extLst>
              <a:ext uri="{FF2B5EF4-FFF2-40B4-BE49-F238E27FC236}">
                <a16:creationId xmlns:a16="http://schemas.microsoft.com/office/drawing/2014/main" id="{F73F3BD9-27DF-DA4F-8E36-C7D3B2884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920" y="1448956"/>
            <a:ext cx="914400" cy="914400"/>
          </a:xfrm>
          <a:prstGeom prst="rect">
            <a:avLst/>
          </a:prstGeom>
        </p:spPr>
      </p:pic>
      <p:pic>
        <p:nvPicPr>
          <p:cNvPr id="15" name="Gráfico 14" descr="Insignia">
            <a:extLst>
              <a:ext uri="{FF2B5EF4-FFF2-40B4-BE49-F238E27FC236}">
                <a16:creationId xmlns:a16="http://schemas.microsoft.com/office/drawing/2014/main" id="{F90949CA-017C-3541-86C0-B13C072BA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920" y="3355940"/>
            <a:ext cx="914400" cy="914400"/>
          </a:xfrm>
          <a:prstGeom prst="rect">
            <a:avLst/>
          </a:prstGeom>
        </p:spPr>
      </p:pic>
      <p:pic>
        <p:nvPicPr>
          <p:cNvPr id="16" name="Gráfico 15" descr="Insignia 3">
            <a:extLst>
              <a:ext uri="{FF2B5EF4-FFF2-40B4-BE49-F238E27FC236}">
                <a16:creationId xmlns:a16="http://schemas.microsoft.com/office/drawing/2014/main" id="{786EF113-F7E2-8F46-BE41-F10D495F5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" y="51458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92528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tge 16">
            <a:extLst>
              <a:ext uri="{FF2B5EF4-FFF2-40B4-BE49-F238E27FC236}">
                <a16:creationId xmlns:a16="http://schemas.microsoft.com/office/drawing/2014/main" id="{FCA9D783-B545-4178-A571-4095753C8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7" y="5625486"/>
            <a:ext cx="2704892" cy="771597"/>
          </a:xfrm>
          <a:prstGeom prst="rect">
            <a:avLst/>
          </a:prstGeom>
        </p:spPr>
      </p:pic>
      <p:pic>
        <p:nvPicPr>
          <p:cNvPr id="10" name="Imagen 9" descr="Imagen que contiene reloj, señal, dibujo&#10;&#10;Descripción generada automáticamente">
            <a:extLst>
              <a:ext uri="{FF2B5EF4-FFF2-40B4-BE49-F238E27FC236}">
                <a16:creationId xmlns:a16="http://schemas.microsoft.com/office/drawing/2014/main" id="{EF4DDBAE-361B-5D44-9842-73AE94F0C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15" y="1937952"/>
            <a:ext cx="3708170" cy="1903527"/>
          </a:xfrm>
          <a:prstGeom prst="rect">
            <a:avLst/>
          </a:prstGeom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5C821A22-B3C6-4E47-B377-A9C7E3291404}"/>
              </a:ext>
            </a:extLst>
          </p:cNvPr>
          <p:cNvSpPr txBox="1"/>
          <p:nvPr/>
        </p:nvSpPr>
        <p:spPr>
          <a:xfrm>
            <a:off x="147921" y="4603775"/>
            <a:ext cx="11896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Jak korzystać z aplikacji NO RUMOUR HEALTH</a:t>
            </a:r>
            <a:endParaRPr lang="es-ES" sz="4400" dirty="0">
              <a:solidFill>
                <a:srgbClr val="009F9A"/>
              </a:solidFill>
              <a:latin typeface="Bahnschrift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5375793E-5532-4251-81B1-30FAC90F2DFA}"/>
              </a:ext>
            </a:extLst>
          </p:cNvPr>
          <p:cNvSpPr txBox="1"/>
          <p:nvPr/>
        </p:nvSpPr>
        <p:spPr>
          <a:xfrm>
            <a:off x="4821452" y="3756891"/>
            <a:ext cx="2549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Bahnschrift" panose="020B0502040204020203" pitchFamily="34" charset="0"/>
                <a:ea typeface="Verdana" panose="020B0604030504040204" pitchFamily="34" charset="0"/>
              </a:rPr>
              <a:t>MODU</a:t>
            </a:r>
            <a:r>
              <a:rPr lang="pl-PL" sz="4400" dirty="0">
                <a:latin typeface="Bahnschrift" panose="020B0502040204020203" pitchFamily="34" charset="0"/>
                <a:ea typeface="Verdana" panose="020B0604030504040204" pitchFamily="34" charset="0"/>
              </a:rPr>
              <a:t>Ł</a:t>
            </a:r>
            <a:r>
              <a:rPr lang="es-ES" sz="4400" dirty="0">
                <a:latin typeface="Bahnschrift" panose="020B0502040204020203" pitchFamily="34" charset="0"/>
                <a:ea typeface="Verdana" panose="020B0604030504040204" pitchFamily="34" charset="0"/>
              </a:rPr>
              <a:t> </a:t>
            </a:r>
            <a:r>
              <a:rPr lang="pl-PL" sz="4400" dirty="0">
                <a:latin typeface="Bahnschrift" panose="020B0502040204020203" pitchFamily="34" charset="0"/>
                <a:ea typeface="Verdana" panose="020B0604030504040204" pitchFamily="34" charset="0"/>
              </a:rPr>
              <a:t>4</a:t>
            </a:r>
            <a:endParaRPr lang="es-ES" sz="4400" dirty="0">
              <a:latin typeface="Bahnschrift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92BB1CE1-6069-454F-B5BB-D97111C5CE24}"/>
              </a:ext>
            </a:extLst>
          </p:cNvPr>
          <p:cNvSpPr/>
          <p:nvPr/>
        </p:nvSpPr>
        <p:spPr>
          <a:xfrm>
            <a:off x="335360" y="250437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NASTĘPNE MODUŁY</a:t>
            </a:r>
            <a:endParaRPr lang="es-ES" sz="2400" b="1" dirty="0">
              <a:solidFill>
                <a:schemeClr val="bg1"/>
              </a:solidFill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3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ontserrat Light" panose="00000400000000000000" pitchFamily="2" charset="-18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JAK WALCZYĆ Z DEZINFORMACJĄ ZDROWOTNĄ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23C80C-E64B-5B45-8589-C47AD29E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061993"/>
            <a:ext cx="2099072" cy="20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E55B9E4-F51C-D04C-9722-1D2CC45FE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55" y="1719383"/>
            <a:ext cx="993981" cy="9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BDB92F6-6CBC-2843-BA21-8D60509DE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2" y="1464427"/>
            <a:ext cx="1435768" cy="14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6">
            <a:extLst>
              <a:ext uri="{FF2B5EF4-FFF2-40B4-BE49-F238E27FC236}">
                <a16:creationId xmlns:a16="http://schemas.microsoft.com/office/drawing/2014/main" id="{9823D00F-53B0-C84F-8104-3D7684D3B7E5}"/>
              </a:ext>
            </a:extLst>
          </p:cNvPr>
          <p:cNvSpPr txBox="1"/>
          <p:nvPr/>
        </p:nvSpPr>
        <p:spPr>
          <a:xfrm>
            <a:off x="5351699" y="3657587"/>
            <a:ext cx="63392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dirty="0">
                <a:latin typeface="Montserrat Light" panose="00000400000000000000" pitchFamily="2" charset="-18"/>
              </a:rPr>
              <a:t>Mogą one pomóc ograniczyć ilość oszustw zdrowotnych w sieci</a:t>
            </a:r>
            <a:endParaRPr lang="ca-ES-valencia" sz="3600" dirty="0">
              <a:latin typeface="Montserrat Light" panose="00000400000000000000" pitchFamily="2" charset="-1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CC8AE3-AC8B-1549-B703-EFE344FE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1" y="3310118"/>
            <a:ext cx="1441024" cy="14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6">
            <a:extLst>
              <a:ext uri="{FF2B5EF4-FFF2-40B4-BE49-F238E27FC236}">
                <a16:creationId xmlns:a16="http://schemas.microsoft.com/office/drawing/2014/main" id="{B21B4184-1D52-1C48-B26D-D838D9197A62}"/>
              </a:ext>
            </a:extLst>
          </p:cNvPr>
          <p:cNvSpPr txBox="1"/>
          <p:nvPr/>
        </p:nvSpPr>
        <p:spPr>
          <a:xfrm>
            <a:off x="-384720" y="5601434"/>
            <a:ext cx="11472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4000" b="1" dirty="0">
                <a:latin typeface="Montserrat Light" panose="00000400000000000000" pitchFamily="2" charset="-18"/>
              </a:rPr>
              <a:t>Co możesz zrobić jako obywatel?</a:t>
            </a:r>
            <a:endParaRPr lang="ca-ES-valencia" sz="4000" b="1" dirty="0">
              <a:latin typeface="Montserrat Light" panose="00000400000000000000" pitchFamily="2" charset="-18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94E85BF6-D9F3-5C4C-A4AF-134D492868B0}"/>
              </a:ext>
            </a:extLst>
          </p:cNvPr>
          <p:cNvSpPr txBox="1"/>
          <p:nvPr/>
        </p:nvSpPr>
        <p:spPr>
          <a:xfrm>
            <a:off x="5351699" y="1515145"/>
            <a:ext cx="349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dirty="0">
                <a:latin typeface="Montserrat Light" panose="00000400000000000000" pitchFamily="2" charset="-18"/>
              </a:rPr>
              <a:t>Rządy</a:t>
            </a:r>
            <a:endParaRPr lang="ca-ES-valencia" sz="3600" dirty="0">
              <a:latin typeface="Montserrat Light" panose="00000400000000000000" pitchFamily="2" charset="-18"/>
            </a:endParaRP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FE31E6F2-27F3-3A42-BE63-AF29BF0F4D65}"/>
              </a:ext>
            </a:extLst>
          </p:cNvPr>
          <p:cNvSpPr txBox="1"/>
          <p:nvPr/>
        </p:nvSpPr>
        <p:spPr>
          <a:xfrm>
            <a:off x="5351699" y="2216373"/>
            <a:ext cx="6181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3600" dirty="0">
                <a:latin typeface="Montserrat Light" panose="00000400000000000000" pitchFamily="2" charset="-18"/>
              </a:rPr>
              <a:t>Media </a:t>
            </a:r>
            <a:endParaRPr lang="ca-ES-valencia" sz="3600" dirty="0">
              <a:latin typeface="Montserrat Light" panose="00000400000000000000" pitchFamily="2" charset="-18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2F03102C-97C9-734B-8CB6-589EA427F01A}"/>
              </a:ext>
            </a:extLst>
          </p:cNvPr>
          <p:cNvSpPr txBox="1"/>
          <p:nvPr/>
        </p:nvSpPr>
        <p:spPr>
          <a:xfrm>
            <a:off x="5351699" y="2919949"/>
            <a:ext cx="6181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dirty="0">
                <a:latin typeface="Montserrat Light" panose="00000400000000000000" pitchFamily="2" charset="-18"/>
              </a:rPr>
              <a:t>Platformy cyfrowe</a:t>
            </a:r>
            <a:endParaRPr lang="ca-ES-valencia" sz="3600" dirty="0">
              <a:latin typeface="Montserrat Light" panose="00000400000000000000" pitchFamily="2" charset="-1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89868-FF2D-0D43-9F0F-BAEC3106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590" y="5101177"/>
            <a:ext cx="1258590" cy="12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1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ontserrat Light" panose="00000400000000000000" pitchFamily="2" charset="-18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JAK WALCZYĆ Z DEZINFORMACJĄ ZDROWOTNĄ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9823D00F-53B0-C84F-8104-3D7684D3B7E5}"/>
              </a:ext>
            </a:extLst>
          </p:cNvPr>
          <p:cNvSpPr txBox="1"/>
          <p:nvPr/>
        </p:nvSpPr>
        <p:spPr>
          <a:xfrm>
            <a:off x="335360" y="1124744"/>
            <a:ext cx="115932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200" dirty="0">
                <a:latin typeface="Montserrat Light" panose="00000400000000000000" pitchFamily="2" charset="-18"/>
              </a:rPr>
              <a:t>Teraz, gdy znasz narzędzia do wykrywania </a:t>
            </a:r>
            <a:r>
              <a:rPr lang="pl-PL" sz="3200" dirty="0" err="1">
                <a:latin typeface="Montserrat Light" panose="00000400000000000000" pitchFamily="2" charset="-18"/>
              </a:rPr>
              <a:t>fake</a:t>
            </a:r>
            <a:r>
              <a:rPr lang="pl-PL" sz="3200" dirty="0">
                <a:latin typeface="Montserrat Light" panose="00000400000000000000" pitchFamily="2" charset="-18"/>
              </a:rPr>
              <a:t> newsów, </a:t>
            </a:r>
            <a:r>
              <a:rPr lang="pl-PL" sz="3200" b="1" dirty="0">
                <a:latin typeface="Montserrat Light" panose="00000400000000000000" pitchFamily="2" charset="-18"/>
              </a:rPr>
              <a:t>zanim udostępnisz…</a:t>
            </a:r>
            <a:endParaRPr lang="ca-ES-valencia" sz="3200" b="1" dirty="0">
              <a:latin typeface="Montserrat Light" panose="00000400000000000000" pitchFamily="2" charset="-18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2C294E5-A711-48D9-8904-8B70677DA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540507"/>
            <a:ext cx="3417035" cy="34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6">
            <a:extLst>
              <a:ext uri="{FF2B5EF4-FFF2-40B4-BE49-F238E27FC236}">
                <a16:creationId xmlns:a16="http://schemas.microsoft.com/office/drawing/2014/main" id="{825F38E1-EEAF-49A0-98F3-30CF97B9F96F}"/>
              </a:ext>
            </a:extLst>
          </p:cNvPr>
          <p:cNvSpPr txBox="1"/>
          <p:nvPr/>
        </p:nvSpPr>
        <p:spPr>
          <a:xfrm>
            <a:off x="6536185" y="2349299"/>
            <a:ext cx="5400600" cy="347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3000" dirty="0">
                <a:latin typeface="Montserrat Light" panose="00000400000000000000" pitchFamily="2" charset="-18"/>
              </a:rPr>
              <a:t>Zastanów się i </a:t>
            </a:r>
            <a:r>
              <a:rPr lang="pl-PL" sz="3000" dirty="0">
                <a:latin typeface="Montserrat Light" panose="00000400000000000000" pitchFamily="2" charset="-18"/>
              </a:rPr>
              <a:t>pomyśl</a:t>
            </a:r>
          </a:p>
          <a:p>
            <a:pPr defTabSz="457200">
              <a:lnSpc>
                <a:spcPct val="150000"/>
              </a:lnSpc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3000" dirty="0">
                <a:latin typeface="Montserrat Light" panose="00000400000000000000" pitchFamily="2" charset="-18"/>
              </a:rPr>
              <a:t>Sprawd</a:t>
            </a:r>
            <a:r>
              <a:rPr lang="pl-PL" sz="3000" dirty="0">
                <a:latin typeface="Montserrat Light" panose="00000400000000000000" pitchFamily="2" charset="-18"/>
              </a:rPr>
              <a:t>ź </a:t>
            </a:r>
            <a:r>
              <a:rPr lang="es-ES" sz="3000" dirty="0">
                <a:latin typeface="Montserrat Light" panose="00000400000000000000" pitchFamily="2" charset="-18"/>
              </a:rPr>
              <a:t>źródła</a:t>
            </a:r>
            <a:endParaRPr lang="pl-PL" sz="3000" dirty="0">
              <a:latin typeface="Montserrat Light" panose="00000400000000000000" pitchFamily="2" charset="-18"/>
            </a:endParaRPr>
          </a:p>
          <a:p>
            <a:pPr defTabSz="457200">
              <a:lnSpc>
                <a:spcPct val="150000"/>
              </a:lnSpc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000" dirty="0">
                <a:latin typeface="Montserrat Light" panose="00000400000000000000" pitchFamily="2" charset="-18"/>
              </a:rPr>
              <a:t>Sprawdź konflikt interesów</a:t>
            </a:r>
            <a:endParaRPr lang="es-ES" sz="3000" dirty="0">
              <a:latin typeface="Montserrat Light" panose="00000400000000000000" pitchFamily="2" charset="-18"/>
            </a:endParaRPr>
          </a:p>
          <a:p>
            <a:pPr defTabSz="457200">
              <a:lnSpc>
                <a:spcPct val="150000"/>
              </a:lnSpc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000" dirty="0">
                <a:latin typeface="Montserrat Light" panose="00000400000000000000" pitchFamily="2" charset="-18"/>
              </a:rPr>
              <a:t>Poznaj inne podejścia</a:t>
            </a:r>
            <a:endParaRPr lang="es-ES" sz="3000" dirty="0">
              <a:latin typeface="Montserrat Light" panose="00000400000000000000" pitchFamily="2" charset="-18"/>
            </a:endParaRPr>
          </a:p>
          <a:p>
            <a:pPr defTabSz="457200">
              <a:lnSpc>
                <a:spcPct val="150000"/>
              </a:lnSpc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000" dirty="0">
                <a:latin typeface="Montserrat Light" panose="00000400000000000000" pitchFamily="2" charset="-18"/>
              </a:rPr>
              <a:t>Zapytaj profesjonalistów</a:t>
            </a:r>
            <a:endParaRPr lang="ca-ES-valencia" sz="3000" dirty="0">
              <a:latin typeface="Montserrat Light" panose="00000400000000000000" pitchFamily="2" charset="-18"/>
            </a:endParaRPr>
          </a:p>
        </p:txBody>
      </p:sp>
      <p:pic>
        <p:nvPicPr>
          <p:cNvPr id="16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E06A350-D062-4DB9-A58F-A2CB1E9E6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648" y="2613768"/>
            <a:ext cx="369332" cy="369332"/>
          </a:xfrm>
          <a:prstGeom prst="rect">
            <a:avLst/>
          </a:prstGeom>
        </p:spPr>
      </p:pic>
      <p:pic>
        <p:nvPicPr>
          <p:cNvPr id="17" name="Imagen 13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14730DD4-6626-44FF-9624-E9A183D99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47" y="3288970"/>
            <a:ext cx="369333" cy="369333"/>
          </a:xfrm>
          <a:prstGeom prst="rect">
            <a:avLst/>
          </a:prstGeom>
        </p:spPr>
      </p:pic>
      <p:pic>
        <p:nvPicPr>
          <p:cNvPr id="20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576DE7D-2728-44F9-A1C7-2A161AF68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374" y="3992096"/>
            <a:ext cx="397877" cy="397877"/>
          </a:xfrm>
          <a:prstGeom prst="rect">
            <a:avLst/>
          </a:prstGeom>
        </p:spPr>
      </p:pic>
      <p:pic>
        <p:nvPicPr>
          <p:cNvPr id="21" name="Imagen 16" descr="Imagen que contiene objeto, botiquín de primeros auxilios, dibujo, reloj&#10;&#10;Descripción generada automáticamente">
            <a:extLst>
              <a:ext uri="{FF2B5EF4-FFF2-40B4-BE49-F238E27FC236}">
                <a16:creationId xmlns:a16="http://schemas.microsoft.com/office/drawing/2014/main" id="{FE6D2090-E0C0-4759-A19E-F498B67B0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810" y="4653167"/>
            <a:ext cx="395289" cy="395289"/>
          </a:xfrm>
          <a:prstGeom prst="rect">
            <a:avLst/>
          </a:prstGeom>
        </p:spPr>
      </p:pic>
      <p:pic>
        <p:nvPicPr>
          <p:cNvPr id="22" name="Imagen 17" descr="Imagen que contiene reloj&#10;&#10;Descripción generada automáticamente">
            <a:extLst>
              <a:ext uri="{FF2B5EF4-FFF2-40B4-BE49-F238E27FC236}">
                <a16:creationId xmlns:a16="http://schemas.microsoft.com/office/drawing/2014/main" id="{C27F7179-9062-47D1-B698-DA5897E83B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3623" y="5361416"/>
            <a:ext cx="369333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6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ontserrat Light" panose="00000400000000000000" pitchFamily="2" charset="-18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>
            <a:extLst>
              <a:ext uri="{FF2B5EF4-FFF2-40B4-BE49-F238E27FC236}">
                <a16:creationId xmlns:a16="http://schemas.microsoft.com/office/drawing/2014/main" id="{EB5D86E2-7D1D-574B-8B39-9BFCCACE9EB0}"/>
              </a:ext>
            </a:extLst>
          </p:cNvPr>
          <p:cNvSpPr txBox="1"/>
          <p:nvPr/>
        </p:nvSpPr>
        <p:spPr>
          <a:xfrm>
            <a:off x="1027921" y="1120342"/>
            <a:ext cx="106126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b="1" dirty="0">
                <a:latin typeface="Montserrat Light" panose="00000400000000000000" pitchFamily="2" charset="-18"/>
              </a:rPr>
              <a:t>Zastanów</a:t>
            </a:r>
            <a:r>
              <a:rPr lang="pl-PL" sz="3600" dirty="0">
                <a:latin typeface="Montserrat Light" panose="00000400000000000000" pitchFamily="2" charset="-18"/>
              </a:rPr>
              <a:t> się i nie rozpowszechniaj żadnych informacji na temat zdrowia bez ich </a:t>
            </a:r>
            <a:r>
              <a:rPr lang="pl-PL" sz="3600" b="1" dirty="0">
                <a:latin typeface="Montserrat Light" panose="00000400000000000000" pitchFamily="2" charset="-18"/>
              </a:rPr>
              <a:t>weryfikacji</a:t>
            </a:r>
            <a:r>
              <a:rPr lang="pl-PL" sz="3600" dirty="0">
                <a:latin typeface="Montserrat Light" panose="00000400000000000000" pitchFamily="2" charset="-18"/>
              </a:rPr>
              <a:t>.</a:t>
            </a:r>
            <a:endParaRPr lang="en-US" sz="3600" dirty="0">
              <a:latin typeface="Montserrat Light" panose="00000400000000000000" pitchFamily="2" charset="-18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3A66EF7-3D27-0548-871E-6E175832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8" y="3153970"/>
            <a:ext cx="3031818" cy="30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6">
            <a:extLst>
              <a:ext uri="{FF2B5EF4-FFF2-40B4-BE49-F238E27FC236}">
                <a16:creationId xmlns:a16="http://schemas.microsoft.com/office/drawing/2014/main" id="{C4F4BFF7-ED0B-2241-B7A5-26769E9F52AD}"/>
              </a:ext>
            </a:extLst>
          </p:cNvPr>
          <p:cNvSpPr txBox="1"/>
          <p:nvPr/>
        </p:nvSpPr>
        <p:spPr>
          <a:xfrm>
            <a:off x="3870406" y="2596034"/>
            <a:ext cx="81302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dirty="0">
                <a:latin typeface="Montserrat Light" panose="00000400000000000000" pitchFamily="2" charset="-18"/>
              </a:rPr>
              <a:t>Czy jestem pewien, że informacje te są prawdziwe i że są one korzystne dla ludzi, którzy mogą je otrzymać?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BA2041-F1DB-6745-9544-20ECEF9C1E15}"/>
              </a:ext>
            </a:extLst>
          </p:cNvPr>
          <p:cNvSpPr txBox="1"/>
          <p:nvPr/>
        </p:nvSpPr>
        <p:spPr>
          <a:xfrm rot="20667186">
            <a:off x="7946722" y="4839205"/>
            <a:ext cx="4240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highlight>
                  <a:srgbClr val="FF0000"/>
                </a:highlight>
                <a:latin typeface="Montserrat Light" panose="00000400000000000000" pitchFamily="2" charset="-18"/>
              </a:rPr>
              <a:t>NIE UDOSTĘPNIAJ</a:t>
            </a:r>
            <a:endParaRPr lang="es-ES" sz="3600" dirty="0">
              <a:highlight>
                <a:srgbClr val="FF0000"/>
              </a:highlight>
              <a:latin typeface="Montserrat Light" panose="00000400000000000000" pitchFamily="2" charset="-18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99A72632-2E3C-D149-8D13-89C70290DC92}"/>
              </a:ext>
            </a:extLst>
          </p:cNvPr>
          <p:cNvSpPr txBox="1"/>
          <p:nvPr/>
        </p:nvSpPr>
        <p:spPr>
          <a:xfrm>
            <a:off x="3870406" y="5051300"/>
            <a:ext cx="6896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3600" dirty="0">
                <a:latin typeface="Montserrat Light" panose="00000400000000000000" pitchFamily="2" charset="-18"/>
              </a:rPr>
              <a:t>W PRZYPADKU WĄTPLIWOŚCI...</a:t>
            </a:r>
          </a:p>
        </p:txBody>
      </p:sp>
      <p:sp>
        <p:nvSpPr>
          <p:cNvPr id="2" name="Rectángulo 25">
            <a:extLst>
              <a:ext uri="{FF2B5EF4-FFF2-40B4-BE49-F238E27FC236}">
                <a16:creationId xmlns:a16="http://schemas.microsoft.com/office/drawing/2014/main" id="{B993DF4B-D52C-4283-A055-7DBEBA299FB3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ZANIM UDOSTĘPNISZ…</a:t>
            </a:r>
            <a:endParaRPr lang="es-ES" sz="2400" b="1" dirty="0"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22B3E0C-37B3-454E-B467-6D5CFF0B2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72" y="1261439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464A8B6-7C4D-4870-9A19-AC69C500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2" y="1261439"/>
            <a:ext cx="369332" cy="36933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ontserrat Light" panose="00000400000000000000" pitchFamily="2" charset="-18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8A3E8-4D3B-457C-AA16-19C178869B31}"/>
              </a:ext>
            </a:extLst>
          </p:cNvPr>
          <p:cNvSpPr txBox="1"/>
          <p:nvPr/>
        </p:nvSpPr>
        <p:spPr>
          <a:xfrm>
            <a:off x="983432" y="1122940"/>
            <a:ext cx="108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b="1" dirty="0">
                <a:latin typeface="Montserrat Light" panose="00000400000000000000" pitchFamily="2" charset="-18"/>
              </a:rPr>
              <a:t>Sprawdź, </a:t>
            </a:r>
            <a:r>
              <a:rPr lang="pl-PL" sz="3600" dirty="0">
                <a:latin typeface="Montserrat Light" panose="00000400000000000000" pitchFamily="2" charset="-18"/>
              </a:rPr>
              <a:t>czy źródło informacji jest wiarygodne</a:t>
            </a:r>
            <a:endParaRPr lang="ca-ES-valencia" sz="3600" dirty="0">
              <a:latin typeface="Montserrat Light" panose="00000400000000000000" pitchFamily="2" charset="-18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D754A9A1-8D22-5249-92B1-10CED55AF4AF}"/>
              </a:ext>
            </a:extLst>
          </p:cNvPr>
          <p:cNvSpPr txBox="1"/>
          <p:nvPr/>
        </p:nvSpPr>
        <p:spPr>
          <a:xfrm>
            <a:off x="225070" y="1851095"/>
            <a:ext cx="106515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300" dirty="0">
                <a:latin typeface="Montserrat Light" panose="00000400000000000000" pitchFamily="2" charset="-18"/>
              </a:rPr>
              <a:t>Kto lub jaki podmiot jest odpowiedzialny za tę informację?</a:t>
            </a:r>
            <a:endParaRPr lang="en-US" sz="3300" dirty="0">
              <a:latin typeface="Montserrat Light" panose="00000400000000000000" pitchFamily="2" charset="-18"/>
            </a:endParaRP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2781AEF1-9CE1-6047-8E3F-9831DC6E96EE}"/>
              </a:ext>
            </a:extLst>
          </p:cNvPr>
          <p:cNvSpPr txBox="1"/>
          <p:nvPr/>
        </p:nvSpPr>
        <p:spPr>
          <a:xfrm>
            <a:off x="692219" y="3330684"/>
            <a:ext cx="1025774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300" dirty="0">
                <a:latin typeface="Montserrat Light" panose="00000400000000000000" pitchFamily="2" charset="-18"/>
              </a:rPr>
              <a:t>Jeśli nie jest łatwo zidentyfikować, kto stoi za informacjami, które są udostępniane...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6992DE-A110-004B-9021-DE48FB011A92}"/>
              </a:ext>
            </a:extLst>
          </p:cNvPr>
          <p:cNvSpPr txBox="1"/>
          <p:nvPr/>
        </p:nvSpPr>
        <p:spPr>
          <a:xfrm rot="20855392">
            <a:off x="7895998" y="4948730"/>
            <a:ext cx="404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dirty="0">
                <a:highlight>
                  <a:srgbClr val="FF0000"/>
                </a:highlight>
                <a:latin typeface="Montserrat Light" panose="00000400000000000000" pitchFamily="2" charset="-18"/>
              </a:rPr>
              <a:t>KWESTIONUJ JEJ RZETELNOŚĆ</a:t>
            </a:r>
            <a:endParaRPr lang="es-ES" sz="3300" dirty="0">
              <a:highlight>
                <a:srgbClr val="FF0000"/>
              </a:highlight>
              <a:latin typeface="Montserrat Light" panose="00000400000000000000" pitchFamily="2" charset="-18"/>
            </a:endParaRPr>
          </a:p>
        </p:txBody>
      </p:sp>
      <p:pic>
        <p:nvPicPr>
          <p:cNvPr id="5" name="Imagen 13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68628B53-7C1D-4851-B80E-81B130F46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268760"/>
            <a:ext cx="369333" cy="369333"/>
          </a:xfrm>
          <a:prstGeom prst="rect">
            <a:avLst/>
          </a:prstGeom>
        </p:spPr>
      </p:pic>
      <p:sp>
        <p:nvSpPr>
          <p:cNvPr id="4" name="Rectángulo 25">
            <a:extLst>
              <a:ext uri="{FF2B5EF4-FFF2-40B4-BE49-F238E27FC236}">
                <a16:creationId xmlns:a16="http://schemas.microsoft.com/office/drawing/2014/main" id="{3693B5AA-EE1A-48EE-B04F-830EF7356FD3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ZANIM UDOSTĘPNISZ…</a:t>
            </a:r>
            <a:endParaRPr lang="es-ES" sz="2400" b="1" dirty="0"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4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ontserrat Light" panose="00000400000000000000" pitchFamily="2" charset="-18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>
            <a:extLst>
              <a:ext uri="{FF2B5EF4-FFF2-40B4-BE49-F238E27FC236}">
                <a16:creationId xmlns:a16="http://schemas.microsoft.com/office/drawing/2014/main" id="{EB5D86E2-7D1D-574B-8B39-9BFCCACE9EB0}"/>
              </a:ext>
            </a:extLst>
          </p:cNvPr>
          <p:cNvSpPr txBox="1"/>
          <p:nvPr/>
        </p:nvSpPr>
        <p:spPr>
          <a:xfrm>
            <a:off x="862960" y="1124744"/>
            <a:ext cx="10057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dirty="0">
                <a:latin typeface="Montserrat Light" panose="00000400000000000000" pitchFamily="2" charset="-18"/>
              </a:rPr>
              <a:t>Zastanów się, czy nie ma konfliktu interesów</a:t>
            </a:r>
            <a:endParaRPr lang="ca-ES-valencia" sz="3600" dirty="0">
              <a:latin typeface="Montserrat Light" panose="00000400000000000000" pitchFamily="2" charset="-1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CFD14B-3F93-B943-8BFF-5220DD48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352" y="2852936"/>
            <a:ext cx="2802911" cy="28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6">
            <a:extLst>
              <a:ext uri="{FF2B5EF4-FFF2-40B4-BE49-F238E27FC236}">
                <a16:creationId xmlns:a16="http://schemas.microsoft.com/office/drawing/2014/main" id="{D8D3D94C-C740-2B40-A937-0FF705510681}"/>
              </a:ext>
            </a:extLst>
          </p:cNvPr>
          <p:cNvSpPr txBox="1"/>
          <p:nvPr/>
        </p:nvSpPr>
        <p:spPr>
          <a:xfrm>
            <a:off x="2935520" y="2766165"/>
            <a:ext cx="8985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dirty="0">
                <a:latin typeface="Montserrat Light" panose="00000400000000000000" pitchFamily="2" charset="-18"/>
              </a:rPr>
              <a:t>Kto zyskuje na tej informacji? </a:t>
            </a:r>
            <a:endParaRPr lang="es-ES" sz="3600" dirty="0">
              <a:latin typeface="Montserrat Light" panose="00000400000000000000" pitchFamily="2" charset="-18"/>
            </a:endParaRP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08D9C6B9-593D-E54A-9A23-0F1872ACE13C}"/>
              </a:ext>
            </a:extLst>
          </p:cNvPr>
          <p:cNvSpPr txBox="1"/>
          <p:nvPr/>
        </p:nvSpPr>
        <p:spPr>
          <a:xfrm>
            <a:off x="2990526" y="3523947"/>
            <a:ext cx="8985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dirty="0">
                <a:latin typeface="Montserrat Light" panose="00000400000000000000" pitchFamily="2" charset="-18"/>
              </a:rPr>
              <a:t>Czy szkodzi to konkretnej osobie lub podmiotowi?</a:t>
            </a:r>
            <a:endParaRPr lang="en-US" sz="3600" dirty="0">
              <a:latin typeface="Montserrat Light" panose="00000400000000000000" pitchFamily="2" charset="-18"/>
            </a:endParaRPr>
          </a:p>
        </p:txBody>
      </p:sp>
      <p:pic>
        <p:nvPicPr>
          <p:cNvPr id="5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1D2DBCF-D815-4AF9-BC58-7EDEFE665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268760"/>
            <a:ext cx="397877" cy="3978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D20F974-3626-4BF6-9DCD-BFC42117084E}"/>
              </a:ext>
            </a:extLst>
          </p:cNvPr>
          <p:cNvSpPr txBox="1"/>
          <p:nvPr/>
        </p:nvSpPr>
        <p:spPr>
          <a:xfrm rot="20855392">
            <a:off x="8094113" y="5064973"/>
            <a:ext cx="404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dirty="0">
                <a:highlight>
                  <a:srgbClr val="FF0000"/>
                </a:highlight>
                <a:latin typeface="Montserrat Light" panose="00000400000000000000" pitchFamily="2" charset="-18"/>
              </a:rPr>
              <a:t>KWESTIONUJ JEJ RZETELNOŚĆ</a:t>
            </a:r>
            <a:endParaRPr lang="es-ES" sz="3300" dirty="0">
              <a:highlight>
                <a:srgbClr val="FF0000"/>
              </a:highlight>
              <a:latin typeface="Montserrat Light" panose="00000400000000000000" pitchFamily="2" charset="-18"/>
            </a:endParaRPr>
          </a:p>
        </p:txBody>
      </p:sp>
      <p:sp>
        <p:nvSpPr>
          <p:cNvPr id="3" name="Rectángulo 25">
            <a:extLst>
              <a:ext uri="{FF2B5EF4-FFF2-40B4-BE49-F238E27FC236}">
                <a16:creationId xmlns:a16="http://schemas.microsoft.com/office/drawing/2014/main" id="{7C749B07-81A4-493A-ACAA-C4351CCBA9F3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ZANIM UDOSTĘPNISZ…</a:t>
            </a:r>
            <a:endParaRPr lang="es-ES" sz="2400" b="1" dirty="0"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ontserrat Light" panose="00000400000000000000" pitchFamily="2" charset="-18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>
            <a:extLst>
              <a:ext uri="{FF2B5EF4-FFF2-40B4-BE49-F238E27FC236}">
                <a16:creationId xmlns:a16="http://schemas.microsoft.com/office/drawing/2014/main" id="{EB5D86E2-7D1D-574B-8B39-9BFCCACE9EB0}"/>
              </a:ext>
            </a:extLst>
          </p:cNvPr>
          <p:cNvSpPr txBox="1"/>
          <p:nvPr/>
        </p:nvSpPr>
        <p:spPr>
          <a:xfrm>
            <a:off x="934968" y="1124744"/>
            <a:ext cx="10057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b="1" dirty="0">
                <a:latin typeface="Montserrat Light" panose="00000400000000000000" pitchFamily="2" charset="-18"/>
              </a:rPr>
              <a:t>Porównuj </a:t>
            </a:r>
            <a:r>
              <a:rPr lang="pl-PL" sz="3600" dirty="0">
                <a:latin typeface="Montserrat Light" panose="00000400000000000000" pitchFamily="2" charset="-18"/>
              </a:rPr>
              <a:t>informacje, nie akceptuj tylko jednej wersji</a:t>
            </a:r>
            <a:endParaRPr lang="ca-ES-valencia" sz="3600" dirty="0">
              <a:latin typeface="Montserrat Light" panose="00000400000000000000" pitchFamily="2" charset="-18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AF3F5E-D846-DF4E-998C-63F4F938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7" y="2610457"/>
            <a:ext cx="4047979" cy="404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6">
            <a:extLst>
              <a:ext uri="{FF2B5EF4-FFF2-40B4-BE49-F238E27FC236}">
                <a16:creationId xmlns:a16="http://schemas.microsoft.com/office/drawing/2014/main" id="{07EEE767-A8B7-7046-96B3-1285860E657B}"/>
              </a:ext>
            </a:extLst>
          </p:cNvPr>
          <p:cNvSpPr txBox="1"/>
          <p:nvPr/>
        </p:nvSpPr>
        <p:spPr>
          <a:xfrm>
            <a:off x="4194633" y="2250541"/>
            <a:ext cx="75702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dirty="0">
                <a:latin typeface="Montserrat Light" panose="00000400000000000000" pitchFamily="2" charset="-18"/>
              </a:rPr>
              <a:t>Czy istnieje więcej źródeł informacji, które mogą potwierdzić informację?</a:t>
            </a:r>
            <a:endParaRPr lang="en-US" sz="3600" dirty="0">
              <a:latin typeface="Montserrat Light" panose="00000400000000000000" pitchFamily="2" charset="-18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85FF26CD-FCDC-434F-B50D-3A662228A7E2}"/>
              </a:ext>
            </a:extLst>
          </p:cNvPr>
          <p:cNvSpPr txBox="1"/>
          <p:nvPr/>
        </p:nvSpPr>
        <p:spPr>
          <a:xfrm>
            <a:off x="4655840" y="4006938"/>
            <a:ext cx="52565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dirty="0">
                <a:latin typeface="Montserrat Light" panose="00000400000000000000" pitchFamily="2" charset="-18"/>
              </a:rPr>
              <a:t>Jeśli zawierają takie stwierdzenia jak „nie zobaczysz tego w</a:t>
            </a:r>
            <a:r>
              <a:rPr lang="pl-PL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pl-PL" sz="3600" dirty="0">
                <a:latin typeface="Montserrat Light" panose="00000400000000000000" pitchFamily="2" charset="-18"/>
              </a:rPr>
              <a:t>mediach”...</a:t>
            </a:r>
          </a:p>
        </p:txBody>
      </p:sp>
      <p:pic>
        <p:nvPicPr>
          <p:cNvPr id="4" name="Imagen 16" descr="Imagen que contiene objeto, botiquín de primeros auxilios, dibujo, reloj&#10;&#10;Descripción generada automáticamente">
            <a:extLst>
              <a:ext uri="{FF2B5EF4-FFF2-40B4-BE49-F238E27FC236}">
                <a16:creationId xmlns:a16="http://schemas.microsoft.com/office/drawing/2014/main" id="{B39ED35B-729B-4E0C-856E-2BB03E429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268760"/>
            <a:ext cx="395289" cy="39528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9321C68-A075-4EA2-97B4-630B4E29721A}"/>
              </a:ext>
            </a:extLst>
          </p:cNvPr>
          <p:cNvSpPr txBox="1"/>
          <p:nvPr/>
        </p:nvSpPr>
        <p:spPr>
          <a:xfrm rot="20144121">
            <a:off x="8351404" y="5269834"/>
            <a:ext cx="404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dirty="0">
                <a:highlight>
                  <a:srgbClr val="FF0000"/>
                </a:highlight>
                <a:latin typeface="Montserrat Light" panose="00000400000000000000" pitchFamily="2" charset="-18"/>
              </a:rPr>
              <a:t>KWESTIONUJ JEJ RZETELNOŚĆ</a:t>
            </a:r>
            <a:endParaRPr lang="es-ES" sz="3300" dirty="0">
              <a:highlight>
                <a:srgbClr val="FF0000"/>
              </a:highlight>
              <a:latin typeface="Montserrat Light" panose="00000400000000000000" pitchFamily="2" charset="-18"/>
            </a:endParaRPr>
          </a:p>
        </p:txBody>
      </p:sp>
      <p:sp>
        <p:nvSpPr>
          <p:cNvPr id="3" name="Rectángulo 25">
            <a:extLst>
              <a:ext uri="{FF2B5EF4-FFF2-40B4-BE49-F238E27FC236}">
                <a16:creationId xmlns:a16="http://schemas.microsoft.com/office/drawing/2014/main" id="{AA36CFF8-97AA-4E7D-BB5A-4B61CBCA9B82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ZANIM UDOSTĘPNISZ…</a:t>
            </a:r>
            <a:endParaRPr lang="es-ES" sz="2400" b="1" dirty="0"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  <a:latin typeface="Montserrat Light" panose="00000400000000000000" pitchFamily="2" charset="-18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>
            <a:extLst>
              <a:ext uri="{FF2B5EF4-FFF2-40B4-BE49-F238E27FC236}">
                <a16:creationId xmlns:a16="http://schemas.microsoft.com/office/drawing/2014/main" id="{EB5D86E2-7D1D-574B-8B39-9BFCCACE9EB0}"/>
              </a:ext>
            </a:extLst>
          </p:cNvPr>
          <p:cNvSpPr txBox="1"/>
          <p:nvPr/>
        </p:nvSpPr>
        <p:spPr>
          <a:xfrm>
            <a:off x="909083" y="1111930"/>
            <a:ext cx="10057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dirty="0">
                <a:latin typeface="Montserrat Light" panose="00000400000000000000" pitchFamily="2" charset="-18"/>
              </a:rPr>
              <a:t>Jeśli masz wątpliwości, </a:t>
            </a:r>
            <a:r>
              <a:rPr lang="pl-PL" sz="3600" b="1" dirty="0">
                <a:latin typeface="Montserrat Light" panose="00000400000000000000" pitchFamily="2" charset="-18"/>
              </a:rPr>
              <a:t>zapytaj</a:t>
            </a:r>
            <a:r>
              <a:rPr lang="pl-PL" sz="3600" dirty="0">
                <a:latin typeface="Montserrat Light" panose="00000400000000000000" pitchFamily="2" charset="-18"/>
              </a:rPr>
              <a:t> pracownika służby zdrowia.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97641D5-F703-A14B-AFEB-49EB548E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" y="2310236"/>
            <a:ext cx="4046045" cy="40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6">
            <a:extLst>
              <a:ext uri="{FF2B5EF4-FFF2-40B4-BE49-F238E27FC236}">
                <a16:creationId xmlns:a16="http://schemas.microsoft.com/office/drawing/2014/main" id="{EE210B9B-5E05-6046-B8B9-1B97052F5A8F}"/>
              </a:ext>
            </a:extLst>
          </p:cNvPr>
          <p:cNvSpPr txBox="1"/>
          <p:nvPr/>
        </p:nvSpPr>
        <p:spPr>
          <a:xfrm>
            <a:off x="4287960" y="2551837"/>
            <a:ext cx="7363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l-PL" sz="3600" dirty="0">
                <a:latin typeface="Montserrat Light" panose="00000400000000000000" pitchFamily="2" charset="-18"/>
              </a:rPr>
              <a:t>Jeśli te informacje mogłyby zachęcić innych do rezygnacji z</a:t>
            </a:r>
            <a:r>
              <a:rPr lang="pl-PL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pl-PL" sz="3600" dirty="0">
                <a:latin typeface="Montserrat Light" panose="00000400000000000000" pitchFamily="2" charset="-18"/>
              </a:rPr>
              <a:t>leczenia...</a:t>
            </a:r>
            <a:endParaRPr lang="en-US" sz="3600" dirty="0">
              <a:latin typeface="Montserrat Light" panose="00000400000000000000" pitchFamily="2" charset="-18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FF1E09-8757-A043-B706-C53255E294CC}"/>
              </a:ext>
            </a:extLst>
          </p:cNvPr>
          <p:cNvSpPr txBox="1"/>
          <p:nvPr/>
        </p:nvSpPr>
        <p:spPr>
          <a:xfrm rot="20667186">
            <a:off x="6396659" y="4111687"/>
            <a:ext cx="4044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highlight>
                  <a:srgbClr val="FF0000"/>
                </a:highlight>
                <a:latin typeface="Montserrat Light" panose="00000400000000000000" pitchFamily="2" charset="-18"/>
              </a:rPr>
              <a:t>NIE UDOSTĘPNIAJ</a:t>
            </a:r>
            <a:endParaRPr lang="es-ES" sz="3600" dirty="0">
              <a:highlight>
                <a:srgbClr val="FF0000"/>
              </a:highlight>
              <a:latin typeface="Montserrat Light" panose="00000400000000000000" pitchFamily="2" charset="-18"/>
            </a:endParaRPr>
          </a:p>
        </p:txBody>
      </p:sp>
      <p:sp>
        <p:nvSpPr>
          <p:cNvPr id="2" name="Rectángulo 25">
            <a:extLst>
              <a:ext uri="{FF2B5EF4-FFF2-40B4-BE49-F238E27FC236}">
                <a16:creationId xmlns:a16="http://schemas.microsoft.com/office/drawing/2014/main" id="{DA77CA82-45AA-48DA-9FA5-146096A7A4FA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ZANIM UDOSTĘPNISZ…</a:t>
            </a:r>
            <a:endParaRPr lang="es-ES" sz="2400" b="1" dirty="0">
              <a:latin typeface="Montserrat Light" panose="000004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17" descr="Imagen que contiene reloj&#10;&#10;Descripción generada automáticamente">
            <a:extLst>
              <a:ext uri="{FF2B5EF4-FFF2-40B4-BE49-F238E27FC236}">
                <a16:creationId xmlns:a16="http://schemas.microsoft.com/office/drawing/2014/main" id="{0DA3B297-504F-4DA7-ADC9-E413F6BE5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53" y="1268760"/>
            <a:ext cx="369333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25">
            <a:extLst>
              <a:ext uri="{FF2B5EF4-FFF2-40B4-BE49-F238E27FC236}">
                <a16:creationId xmlns:a16="http://schemas.microsoft.com/office/drawing/2014/main" id="{31B9DA75-56D4-E449-BC59-37943551FB0C}"/>
              </a:ext>
            </a:extLst>
          </p:cNvPr>
          <p:cNvSpPr/>
          <p:nvPr/>
        </p:nvSpPr>
        <p:spPr>
          <a:xfrm>
            <a:off x="749907" y="377663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Montserrat Light" panose="000004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JAK WALCZYĆ Z DEZINFORMACJĄ ZDROWOTNĄ</a:t>
            </a:r>
          </a:p>
        </p:txBody>
      </p:sp>
      <p:sp>
        <p:nvSpPr>
          <p:cNvPr id="10" name="Rectángulo 25">
            <a:extLst>
              <a:ext uri="{FF2B5EF4-FFF2-40B4-BE49-F238E27FC236}">
                <a16:creationId xmlns:a16="http://schemas.microsoft.com/office/drawing/2014/main" id="{FE8EC4F5-CA47-A744-9D78-91345BF96742}"/>
              </a:ext>
            </a:extLst>
          </p:cNvPr>
          <p:cNvSpPr/>
          <p:nvPr/>
        </p:nvSpPr>
        <p:spPr>
          <a:xfrm>
            <a:off x="582605" y="1386016"/>
            <a:ext cx="110267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Organizacje, które zajmują się weryfikacją </a:t>
            </a:r>
            <a:r>
              <a:rPr lang="pl-PL" sz="3600" dirty="0" err="1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fake</a:t>
            </a:r>
            <a:r>
              <a:rPr lang="pl-PL" sz="3600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- newsów pozwalają na dzielenie się tymi sprawdzonymi informacjami za pośrednictwem portali społecznościowych, dzięki czemu można przeciwdziałać utrzymywanym wiadomościom za pomocą rzetelnych i sprawdzonych argumentów.</a:t>
            </a:r>
            <a:endParaRPr lang="en-US" sz="3600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DEMAGOG - fakty są najważniejsze! Weryfikujemy i kontrolujemy.">
            <a:extLst>
              <a:ext uri="{FF2B5EF4-FFF2-40B4-BE49-F238E27FC236}">
                <a16:creationId xmlns:a16="http://schemas.microsoft.com/office/drawing/2014/main" id="{A13ACD71-C07B-4D6D-B979-FFF9CC01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4807956"/>
            <a:ext cx="2684822" cy="14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79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8960</TotalTime>
  <Words>490</Words>
  <Application>Microsoft Office PowerPoint</Application>
  <PresentationFormat>Panoramiczny</PresentationFormat>
  <Paragraphs>76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Bahnschrift</vt:lpstr>
      <vt:lpstr>Calibri</vt:lpstr>
      <vt:lpstr>Calibri Light</vt:lpstr>
      <vt:lpstr>Microsoft Sans Serif</vt:lpstr>
      <vt:lpstr>Montserrat Light</vt:lpstr>
      <vt:lpstr>Segoe UI Light</vt:lpstr>
      <vt:lpstr>Tema de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Konrad Wiśniewski</cp:lastModifiedBy>
  <cp:revision>149</cp:revision>
  <dcterms:created xsi:type="dcterms:W3CDTF">2020-03-03T15:37:41Z</dcterms:created>
  <dcterms:modified xsi:type="dcterms:W3CDTF">2021-01-26T09:26:13Z</dcterms:modified>
</cp:coreProperties>
</file>