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wav"/>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3.xml" ContentType="application/vnd.ms-office.webextension+xml"/>
  <Override PartName="/ppt/webextensions/webextension2.xml" ContentType="application/vnd.ms-office.webextension+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311" r:id="rId3"/>
    <p:sldId id="261" r:id="rId4"/>
    <p:sldId id="305" r:id="rId5"/>
    <p:sldId id="307" r:id="rId6"/>
    <p:sldId id="314" r:id="rId7"/>
    <p:sldId id="312" r:id="rId8"/>
    <p:sldId id="309" r:id="rId9"/>
    <p:sldId id="313" r:id="rId10"/>
    <p:sldId id="276" r:id="rId11"/>
    <p:sldId id="278" r:id="rId12"/>
    <p:sldId id="310" r:id="rId13"/>
    <p:sldId id="275" r:id="rId1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dor" initials="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9A"/>
    <a:srgbClr val="FBFBFB"/>
    <a:srgbClr val="FFFFFF"/>
    <a:srgbClr val="44546A"/>
    <a:srgbClr val="FFFF00"/>
    <a:srgbClr val="EC5A60"/>
    <a:srgbClr val="FF85FF"/>
    <a:srgbClr val="0432FF"/>
    <a:srgbClr val="FFFC00"/>
    <a:srgbClr val="E206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64" autoAdjust="0"/>
    <p:restoredTop sz="89326" autoAdjust="0"/>
  </p:normalViewPr>
  <p:slideViewPr>
    <p:cSldViewPr>
      <p:cViewPr varScale="1">
        <p:scale>
          <a:sx n="83" d="100"/>
          <a:sy n="83" d="100"/>
        </p:scale>
        <p:origin x="-618" y="-84"/>
      </p:cViewPr>
      <p:guideLst>
        <p:guide orient="horz" pos="2160"/>
        <p:guide pos="3840"/>
      </p:guideLst>
    </p:cSldViewPr>
  </p:slideViewPr>
  <p:notesTextViewPr>
    <p:cViewPr>
      <p:scale>
        <a:sx n="1" d="1"/>
        <a:sy n="1" d="1"/>
      </p:scale>
      <p:origin x="0" y="30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2BD42-5435-C243-B177-6A69F4C82F49}" type="datetimeFigureOut">
              <a:rPr lang="es-ES" smtClean="0"/>
              <a:pPr/>
              <a:t>28/06/2021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119F6-759F-674E-889E-8E220B52E7AD}" type="slidenum">
              <a:rPr lang="es-ES" smtClean="0"/>
              <a:pPr/>
              <a:t>‹#›</a:t>
            </a:fld>
            <a:endParaRPr lang="es-ES"/>
          </a:p>
        </p:txBody>
      </p:sp>
    </p:spTree>
    <p:extLst>
      <p:ext uri="{BB962C8B-B14F-4D97-AF65-F5344CB8AC3E}">
        <p14:creationId xmlns:p14="http://schemas.microsoft.com/office/powerpoint/2010/main" val="2727560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Γεια σε όλους, σε αυτήν την ενότητα θα εξηγήσουμε τι είναι η παραπληροφόρηση για την υγεία και γιατί αποτελεί κίνδυνο για τους ανθρώπους.</a:t>
            </a:r>
            <a:endParaRPr lang="el-GR" dirty="0"/>
          </a:p>
        </p:txBody>
      </p:sp>
      <p:sp>
        <p:nvSpPr>
          <p:cNvPr id="4" name="3 - Θέση αριθμού διαφάνειας"/>
          <p:cNvSpPr>
            <a:spLocks noGrp="1"/>
          </p:cNvSpPr>
          <p:nvPr>
            <p:ph type="sldNum" sz="quarter" idx="10"/>
          </p:nvPr>
        </p:nvSpPr>
        <p:spPr/>
        <p:txBody>
          <a:bodyPr/>
          <a:lstStyle/>
          <a:p>
            <a:fld id="{019119F6-759F-674E-889E-8E220B52E7AD}"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sz="1200" kern="1200" dirty="0" smtClean="0">
                <a:solidFill>
                  <a:schemeClr val="tx1"/>
                </a:solidFill>
                <a:latin typeface="+mn-lt"/>
                <a:ea typeface="+mn-ea"/>
                <a:cs typeface="+mn-cs"/>
              </a:rPr>
              <a:t>Εκτός από την παρουσία τους με πολλούς τρόπους, οι φάρσες μπορούν επίσης να επικοινωνήσουν μαζί μας με πολλούς τρόπους, για παράδειγμα, μέσω μιας συνομιλίας με ένα μέλος της οικογένειας ή έναν φίλο που μας λέει κάτι που έχουν ακούσει, ή μέσω </a:t>
            </a:r>
            <a:r>
              <a:rPr lang="el-GR" sz="1200" kern="1200" dirty="0" err="1" smtClean="0">
                <a:solidFill>
                  <a:schemeClr val="tx1"/>
                </a:solidFill>
                <a:latin typeface="+mn-lt"/>
                <a:ea typeface="+mn-ea"/>
                <a:cs typeface="+mn-cs"/>
              </a:rPr>
              <a:t>ιστότοπων</a:t>
            </a:r>
            <a:r>
              <a:rPr lang="el-GR" sz="1200" kern="1200" dirty="0" smtClean="0">
                <a:solidFill>
                  <a:schemeClr val="tx1"/>
                </a:solidFill>
                <a:latin typeface="+mn-lt"/>
                <a:ea typeface="+mn-ea"/>
                <a:cs typeface="+mn-cs"/>
              </a:rPr>
              <a:t> αμφίβολης ποιότητας, των μέσων ενημέρωσης ή, στο τα τελευταία χρόνια, μέσω κοινωνικών δικτύων</a:t>
            </a:r>
            <a:endParaRPr lang="es-ES" dirty="0"/>
          </a:p>
        </p:txBody>
      </p:sp>
      <p:sp>
        <p:nvSpPr>
          <p:cNvPr id="4" name="Marcador de número de diapositiva 3"/>
          <p:cNvSpPr>
            <a:spLocks noGrp="1"/>
          </p:cNvSpPr>
          <p:nvPr>
            <p:ph type="sldNum" sz="quarter" idx="5"/>
          </p:nvPr>
        </p:nvSpPr>
        <p:spPr/>
        <p:txBody>
          <a:bodyPr/>
          <a:lstStyle/>
          <a:p>
            <a:fld id="{019119F6-759F-674E-889E-8E220B52E7AD}" type="slidenum">
              <a:rPr lang="es-ES" smtClean="0"/>
              <a:pPr/>
              <a:t>10</a:t>
            </a:fld>
            <a:endParaRPr lang="es-ES"/>
          </a:p>
        </p:txBody>
      </p:sp>
    </p:spTree>
    <p:extLst>
      <p:ext uri="{BB962C8B-B14F-4D97-AF65-F5344CB8AC3E}">
        <p14:creationId xmlns:p14="http://schemas.microsoft.com/office/powerpoint/2010/main" val="45416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sz="1200" kern="1200" dirty="0" smtClean="0">
                <a:solidFill>
                  <a:schemeClr val="tx1"/>
                </a:solidFill>
                <a:latin typeface="+mn-lt"/>
                <a:ea typeface="+mn-ea"/>
                <a:cs typeface="+mn-cs"/>
              </a:rPr>
              <a:t>Από την πανδημία </a:t>
            </a:r>
            <a:r>
              <a:rPr lang="en-GB" sz="1200" kern="1200" dirty="0" smtClean="0">
                <a:solidFill>
                  <a:schemeClr val="tx1"/>
                </a:solidFill>
                <a:latin typeface="+mn-lt"/>
                <a:ea typeface="+mn-ea"/>
                <a:cs typeface="+mn-cs"/>
              </a:rPr>
              <a:t>COVID</a:t>
            </a:r>
            <a:r>
              <a:rPr lang="el-GR" sz="1200" kern="1200" dirty="0" smtClean="0">
                <a:solidFill>
                  <a:schemeClr val="tx1"/>
                </a:solidFill>
                <a:latin typeface="+mn-lt"/>
                <a:ea typeface="+mn-ea"/>
                <a:cs typeface="+mn-cs"/>
              </a:rPr>
              <a:t>-19, έχουμε δει πώς αυξήθηκαν οι φάρσες υγείας στα κοινωνικά δίκτυα. Το </a:t>
            </a:r>
            <a:r>
              <a:rPr lang="en-GB" sz="1200" kern="1200" dirty="0" err="1" smtClean="0">
                <a:solidFill>
                  <a:schemeClr val="tx1"/>
                </a:solidFill>
                <a:latin typeface="+mn-lt"/>
                <a:ea typeface="+mn-ea"/>
                <a:cs typeface="+mn-cs"/>
              </a:rPr>
              <a:t>Facebook</a:t>
            </a:r>
            <a:r>
              <a:rPr lang="el-GR" sz="1200" kern="1200" dirty="0" smtClean="0">
                <a:solidFill>
                  <a:schemeClr val="tx1"/>
                </a:solidFill>
                <a:latin typeface="+mn-lt"/>
                <a:ea typeface="+mn-ea"/>
                <a:cs typeface="+mn-cs"/>
              </a:rPr>
              <a:t>, το </a:t>
            </a:r>
            <a:r>
              <a:rPr lang="en-GB" sz="1200" kern="1200" dirty="0" err="1" smtClean="0">
                <a:solidFill>
                  <a:schemeClr val="tx1"/>
                </a:solidFill>
                <a:latin typeface="+mn-lt"/>
                <a:ea typeface="+mn-ea"/>
                <a:cs typeface="+mn-cs"/>
              </a:rPr>
              <a:t>WhatsApp</a:t>
            </a:r>
            <a:r>
              <a:rPr lang="el-GR" sz="1200" kern="1200" dirty="0" smtClean="0">
                <a:solidFill>
                  <a:schemeClr val="tx1"/>
                </a:solidFill>
                <a:latin typeface="+mn-lt"/>
                <a:ea typeface="+mn-ea"/>
                <a:cs typeface="+mn-cs"/>
              </a:rPr>
              <a:t> και το </a:t>
            </a:r>
            <a:r>
              <a:rPr lang="en-GB" sz="1200" kern="1200" dirty="0" smtClean="0">
                <a:solidFill>
                  <a:schemeClr val="tx1"/>
                </a:solidFill>
                <a:latin typeface="+mn-lt"/>
                <a:ea typeface="+mn-ea"/>
                <a:cs typeface="+mn-cs"/>
              </a:rPr>
              <a:t>Telegram</a:t>
            </a:r>
            <a:r>
              <a:rPr lang="el-GR" sz="1200" kern="1200" dirty="0" smtClean="0">
                <a:solidFill>
                  <a:schemeClr val="tx1"/>
                </a:solidFill>
                <a:latin typeface="+mn-lt"/>
                <a:ea typeface="+mn-ea"/>
                <a:cs typeface="+mn-cs"/>
              </a:rPr>
              <a:t> είναι πλατφόρμες όπου ο καθένας μπορεί να δημοσιεύσει και να μοιραστεί σχεδόν οποιοδήποτε είδος περιεχομένου.</a:t>
            </a:r>
            <a:endParaRPr lang="es-ES" dirty="0"/>
          </a:p>
        </p:txBody>
      </p:sp>
      <p:sp>
        <p:nvSpPr>
          <p:cNvPr id="4" name="Marcador de número de diapositiva 3"/>
          <p:cNvSpPr>
            <a:spLocks noGrp="1"/>
          </p:cNvSpPr>
          <p:nvPr>
            <p:ph type="sldNum" sz="quarter" idx="5"/>
          </p:nvPr>
        </p:nvSpPr>
        <p:spPr/>
        <p:txBody>
          <a:bodyPr/>
          <a:lstStyle/>
          <a:p>
            <a:fld id="{019119F6-759F-674E-889E-8E220B52E7AD}" type="slidenum">
              <a:rPr lang="es-ES" smtClean="0"/>
              <a:pPr/>
              <a:t>11</a:t>
            </a:fld>
            <a:endParaRPr lang="es-ES"/>
          </a:p>
        </p:txBody>
      </p:sp>
    </p:spTree>
    <p:extLst>
      <p:ext uri="{BB962C8B-B14F-4D97-AF65-F5344CB8AC3E}">
        <p14:creationId xmlns:p14="http://schemas.microsoft.com/office/powerpoint/2010/main" val="1617795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sz="1200" kern="1200" dirty="0" smtClean="0">
                <a:solidFill>
                  <a:schemeClr val="tx1"/>
                </a:solidFill>
                <a:latin typeface="+mn-lt"/>
                <a:ea typeface="+mn-ea"/>
                <a:cs typeface="+mn-cs"/>
              </a:rPr>
              <a:t>Για αυτόν τον λόγο, μπορούν να αποτελέσουν πηγή σύγχυσης όταν δεν </a:t>
            </a:r>
            <a:r>
              <a:rPr lang="el-GR" sz="1200" kern="1200" dirty="0" err="1" smtClean="0">
                <a:solidFill>
                  <a:schemeClr val="tx1"/>
                </a:solidFill>
                <a:latin typeface="+mn-lt"/>
                <a:ea typeface="+mn-ea"/>
                <a:cs typeface="+mn-cs"/>
              </a:rPr>
              <a:t>μπορούμενα</a:t>
            </a:r>
            <a:r>
              <a:rPr lang="el-GR" sz="1200" kern="1200" dirty="0" smtClean="0">
                <a:solidFill>
                  <a:schemeClr val="tx1"/>
                </a:solidFill>
                <a:latin typeface="+mn-lt"/>
                <a:ea typeface="+mn-ea"/>
                <a:cs typeface="+mn-cs"/>
              </a:rPr>
              <a:t> διαφοροποιήσουμε  εάν οι πληροφορίες που διαδίδουν είναι αληθείς ή όχι. Τις περισσότερες φορές, λαμβάνουμε φάρσες μέσω ανθρώπων που εμπιστευόμαστε. Στην πραγματικότητα, είναι ακριβώς η εμπιστοσύνη που έχουμε σε αυτούς τους ανθρώπους που μας οδηγεί να πιστέψουμε ψεύτικες πληροφορίες, επειδή γνωρίζουμε ότι δεν σημαίνουν καμιά βλάβη. Ακόμα κι αν αυτό το άτομο δεν έχει πρόθεση να μας εξαπατήσει, οι πληροφορίες που στέλνουν μπορεί να είναι ψεύτικες χωρίς να το γνωρίζουμε.</a:t>
            </a:r>
            <a:endParaRPr lang="es-ES" dirty="0"/>
          </a:p>
        </p:txBody>
      </p:sp>
      <p:sp>
        <p:nvSpPr>
          <p:cNvPr id="4" name="Marcador de número de diapositiva 3"/>
          <p:cNvSpPr>
            <a:spLocks noGrp="1"/>
          </p:cNvSpPr>
          <p:nvPr>
            <p:ph type="sldNum" sz="quarter" idx="5"/>
          </p:nvPr>
        </p:nvSpPr>
        <p:spPr/>
        <p:txBody>
          <a:bodyPr/>
          <a:lstStyle/>
          <a:p>
            <a:fld id="{019119F6-759F-674E-889E-8E220B52E7AD}" type="slidenum">
              <a:rPr lang="es-ES" smtClean="0"/>
              <a:pPr/>
              <a:t>12</a:t>
            </a:fld>
            <a:endParaRPr lang="es-ES"/>
          </a:p>
        </p:txBody>
      </p:sp>
    </p:spTree>
    <p:extLst>
      <p:ext uri="{BB962C8B-B14F-4D97-AF65-F5344CB8AC3E}">
        <p14:creationId xmlns:p14="http://schemas.microsoft.com/office/powerpoint/2010/main" val="3600555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Εν ολίγοις, οι φάρσες παρουσιάζονται με διαφορετικούς τρόπους και σε πολλές περιπτώσεις, οι πληροφορίες που δεν προορίζονταν να είναι ψευδείς, μπορεί να καταλήξουν να είναι πλαστές.</a:t>
            </a:r>
          </a:p>
          <a:p>
            <a:r>
              <a:rPr lang="el-GR" sz="1200" kern="1200" dirty="0" smtClean="0">
                <a:solidFill>
                  <a:schemeClr val="tx1"/>
                </a:solidFill>
                <a:latin typeface="+mn-lt"/>
                <a:ea typeface="+mn-ea"/>
                <a:cs typeface="+mn-cs"/>
              </a:rPr>
              <a:t>Η εμπιστοσύνη που δίνουμε στο άτομο που στέλνει το μήνυμα είναι συχνά βασικό σημείο για να πιστέψουμε τις πληροφορίες.</a:t>
            </a:r>
          </a:p>
          <a:p>
            <a:r>
              <a:rPr lang="el-GR" sz="1200" kern="1200" dirty="0" smtClean="0">
                <a:solidFill>
                  <a:schemeClr val="tx1"/>
                </a:solidFill>
                <a:latin typeface="+mn-lt"/>
                <a:ea typeface="+mn-ea"/>
                <a:cs typeface="+mn-cs"/>
              </a:rPr>
              <a:t>Επιπλέον, αυτές οι πληροφορίες μπορούν να μας φτάσουν μέσω διαφορετικών καναλιών, αλλά τα κοινωνικά δίκτυα έχουν επιταχύνει τη διανομή τους.</a:t>
            </a:r>
          </a:p>
          <a:p>
            <a:r>
              <a:rPr lang="el-GR" sz="1200" kern="1200" dirty="0" smtClean="0">
                <a:solidFill>
                  <a:schemeClr val="tx1"/>
                </a:solidFill>
                <a:latin typeface="+mn-lt"/>
                <a:ea typeface="+mn-ea"/>
                <a:cs typeface="+mn-cs"/>
              </a:rPr>
              <a:t>Επομένως, είναι απαραίτητο να είστε ενεργό θέμα κατά την κατανάλωση πληροφοριών.</a:t>
            </a:r>
          </a:p>
          <a:p>
            <a:endParaRPr lang="el-GR" dirty="0"/>
          </a:p>
        </p:txBody>
      </p:sp>
      <p:sp>
        <p:nvSpPr>
          <p:cNvPr id="4" name="3 - Θέση αριθμού διαφάνειας"/>
          <p:cNvSpPr>
            <a:spLocks noGrp="1"/>
          </p:cNvSpPr>
          <p:nvPr>
            <p:ph type="sldNum" sz="quarter" idx="10"/>
          </p:nvPr>
        </p:nvSpPr>
        <p:spPr/>
        <p:txBody>
          <a:bodyPr/>
          <a:lstStyle/>
          <a:p>
            <a:fld id="{019119F6-759F-674E-889E-8E220B52E7AD}" type="slidenum">
              <a:rPr lang="es-ES" smtClean="0"/>
              <a:pPr/>
              <a:t>13</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sz="1200" kern="1200" dirty="0" smtClean="0">
                <a:solidFill>
                  <a:schemeClr val="tx1"/>
                </a:solidFill>
                <a:latin typeface="+mn-lt"/>
                <a:ea typeface="+mn-ea"/>
                <a:cs typeface="+mn-cs"/>
              </a:rPr>
              <a:t>Όταν μιλάμε για παραπληροφόρηση σχετικά με την υγεία, αναφερόμαστε σε αμφιλεγόμενες, παραπλανητικές ή ψευδείς πληροφορίες στη φύση. Αν και μπορεί να κληθεί με διαφορετικά ονόματα ανάλογα με τα χαρακτηριστικά του, σε όλες αυτές τις ενότητες θα το αναφέρουμε ως φάρσες.</a:t>
            </a:r>
            <a:endParaRPr lang="es-ES" dirty="0"/>
          </a:p>
        </p:txBody>
      </p:sp>
      <p:sp>
        <p:nvSpPr>
          <p:cNvPr id="4" name="Marcador de número de diapositiva 3"/>
          <p:cNvSpPr>
            <a:spLocks noGrp="1"/>
          </p:cNvSpPr>
          <p:nvPr>
            <p:ph type="sldNum" sz="quarter" idx="5"/>
          </p:nvPr>
        </p:nvSpPr>
        <p:spPr/>
        <p:txBody>
          <a:bodyPr/>
          <a:lstStyle/>
          <a:p>
            <a:fld id="{019119F6-759F-674E-889E-8E220B52E7AD}" type="slidenum">
              <a:rPr lang="es-ES" smtClean="0"/>
              <a:pPr/>
              <a:t>2</a:t>
            </a:fld>
            <a:endParaRPr lang="es-ES"/>
          </a:p>
        </p:txBody>
      </p:sp>
    </p:spTree>
    <p:extLst>
      <p:ext uri="{BB962C8B-B14F-4D97-AF65-F5344CB8AC3E}">
        <p14:creationId xmlns:p14="http://schemas.microsoft.com/office/powerpoint/2010/main" val="1870304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sz="1200" kern="1200" dirty="0" smtClean="0">
                <a:solidFill>
                  <a:schemeClr val="tx1"/>
                </a:solidFill>
                <a:latin typeface="+mn-lt"/>
                <a:ea typeface="+mn-ea"/>
                <a:cs typeface="+mn-cs"/>
              </a:rPr>
              <a:t>Φήμες, φάρσες και ψεύτικες ειδήσεις υπήρχαν πάντα σε όλους τους τομείς της ζωής: από πολιτικές ή οικονομικές φήμες έως φάρσες για την ιδιωτική ζωή των ανθρώπων.</a:t>
            </a:r>
          </a:p>
          <a:p>
            <a:r>
              <a:rPr lang="el-GR" sz="1200" kern="1200" dirty="0" smtClean="0">
                <a:solidFill>
                  <a:schemeClr val="tx1"/>
                </a:solidFill>
                <a:latin typeface="+mn-lt"/>
                <a:ea typeface="+mn-ea"/>
                <a:cs typeface="+mn-cs"/>
              </a:rPr>
              <a:t>Σήμερα, ωστόσο, ο μεγάλος αριθμός διαθέσιμων πληροφοριών καθιστά πολύ δύσκολο να διακρίνουμε τι είναι αξιόπιστο από το τι δεν είναι.</a:t>
            </a:r>
            <a:endParaRPr lang="es-ES" dirty="0"/>
          </a:p>
        </p:txBody>
      </p:sp>
      <p:sp>
        <p:nvSpPr>
          <p:cNvPr id="4" name="Marcador de número de diapositiva 3"/>
          <p:cNvSpPr>
            <a:spLocks noGrp="1"/>
          </p:cNvSpPr>
          <p:nvPr>
            <p:ph type="sldNum" sz="quarter" idx="5"/>
          </p:nvPr>
        </p:nvSpPr>
        <p:spPr/>
        <p:txBody>
          <a:bodyPr/>
          <a:lstStyle/>
          <a:p>
            <a:fld id="{019119F6-759F-674E-889E-8E220B52E7AD}" type="slidenum">
              <a:rPr lang="es-ES" smtClean="0"/>
              <a:pPr/>
              <a:t>3</a:t>
            </a:fld>
            <a:endParaRPr lang="es-ES"/>
          </a:p>
        </p:txBody>
      </p:sp>
    </p:spTree>
    <p:extLst>
      <p:ext uri="{BB962C8B-B14F-4D97-AF65-F5344CB8AC3E}">
        <p14:creationId xmlns:p14="http://schemas.microsoft.com/office/powerpoint/2010/main" val="1643112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sz="1200" kern="1200" dirty="0" smtClean="0">
                <a:solidFill>
                  <a:schemeClr val="tx1"/>
                </a:solidFill>
                <a:latin typeface="+mn-lt"/>
                <a:ea typeface="+mn-ea"/>
                <a:cs typeface="+mn-cs"/>
              </a:rPr>
              <a:t>Ένα από τα κύρια θέματα όπου μπορούμε να βρούμε πολλές ψεύτικες πληροφορίες είναι η υγεία. Ο φόβος μας για απώλεια της υγείας μας καθιστά ευάλωτους και επιρρεπείς στο να πιστεύουμε στις φάρσες.</a:t>
            </a:r>
            <a:endParaRPr lang="es-ES" dirty="0"/>
          </a:p>
        </p:txBody>
      </p:sp>
      <p:sp>
        <p:nvSpPr>
          <p:cNvPr id="4" name="Marcador de número de diapositiva 3"/>
          <p:cNvSpPr>
            <a:spLocks noGrp="1"/>
          </p:cNvSpPr>
          <p:nvPr>
            <p:ph type="sldNum" sz="quarter" idx="5"/>
          </p:nvPr>
        </p:nvSpPr>
        <p:spPr/>
        <p:txBody>
          <a:bodyPr/>
          <a:lstStyle/>
          <a:p>
            <a:fld id="{019119F6-759F-674E-889E-8E220B52E7AD}" type="slidenum">
              <a:rPr lang="es-ES" smtClean="0"/>
              <a:pPr/>
              <a:t>4</a:t>
            </a:fld>
            <a:endParaRPr lang="es-ES"/>
          </a:p>
        </p:txBody>
      </p:sp>
    </p:spTree>
    <p:extLst>
      <p:ext uri="{BB962C8B-B14F-4D97-AF65-F5344CB8AC3E}">
        <p14:creationId xmlns:p14="http://schemas.microsoft.com/office/powerpoint/2010/main" val="762731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19119F6-759F-674E-889E-8E220B52E7AD}" type="slidenum">
              <a:rPr lang="es-ES" smtClean="0"/>
              <a:pPr/>
              <a:t>5</a:t>
            </a:fld>
            <a:endParaRPr lang="es-ES"/>
          </a:p>
        </p:txBody>
      </p:sp>
    </p:spTree>
    <p:extLst>
      <p:ext uri="{BB962C8B-B14F-4D97-AF65-F5344CB8AC3E}">
        <p14:creationId xmlns:p14="http://schemas.microsoft.com/office/powerpoint/2010/main" val="1410603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sz="1200" kern="1200" dirty="0" smtClean="0">
                <a:solidFill>
                  <a:schemeClr val="tx1"/>
                </a:solidFill>
                <a:latin typeface="+mn-lt"/>
                <a:ea typeface="+mn-ea"/>
                <a:cs typeface="+mn-cs"/>
              </a:rPr>
              <a:t>Οι φάρσες μπορούν να εμφανιστούν σε διαφορετικές μορφές, όπως σατυρικά , εικόνες ή αστείες ειδήσεις που κυκλοφορούν στο Διαδίκτυο που έχουν την πρόθεση να κάνουν τους ανθρώπους να γελούν, αλλά μπορούν να προκαλέσουν σύγχυση και να γίνουν φάρσες,</a:t>
            </a:r>
            <a:endParaRPr lang="es-ES" dirty="0"/>
          </a:p>
        </p:txBody>
      </p:sp>
      <p:sp>
        <p:nvSpPr>
          <p:cNvPr id="4" name="Marcador de número de diapositiva 3"/>
          <p:cNvSpPr>
            <a:spLocks noGrp="1"/>
          </p:cNvSpPr>
          <p:nvPr>
            <p:ph type="sldNum" sz="quarter" idx="5"/>
          </p:nvPr>
        </p:nvSpPr>
        <p:spPr/>
        <p:txBody>
          <a:bodyPr/>
          <a:lstStyle/>
          <a:p>
            <a:fld id="{019119F6-759F-674E-889E-8E220B52E7AD}" type="slidenum">
              <a:rPr lang="es-ES" smtClean="0"/>
              <a:pPr/>
              <a:t>6</a:t>
            </a:fld>
            <a:endParaRPr lang="es-ES"/>
          </a:p>
        </p:txBody>
      </p:sp>
    </p:spTree>
    <p:extLst>
      <p:ext uri="{BB962C8B-B14F-4D97-AF65-F5344CB8AC3E}">
        <p14:creationId xmlns:p14="http://schemas.microsoft.com/office/powerpoint/2010/main" val="2869201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sz="1200" kern="1200" dirty="0" smtClean="0">
                <a:solidFill>
                  <a:schemeClr val="tx1"/>
                </a:solidFill>
                <a:latin typeface="+mn-lt"/>
                <a:ea typeface="+mn-ea"/>
                <a:cs typeface="+mn-cs"/>
              </a:rPr>
              <a:t>σε </a:t>
            </a:r>
            <a:r>
              <a:rPr lang="el-GR" sz="1200" kern="1200" dirty="0" err="1" smtClean="0">
                <a:solidFill>
                  <a:schemeClr val="tx1"/>
                </a:solidFill>
                <a:latin typeface="+mn-lt"/>
                <a:ea typeface="+mn-ea"/>
                <a:cs typeface="+mn-cs"/>
              </a:rPr>
              <a:t>αποσυμφωνημένο</a:t>
            </a:r>
            <a:r>
              <a:rPr lang="el-GR" sz="1200" kern="1200" dirty="0" smtClean="0">
                <a:solidFill>
                  <a:schemeClr val="tx1"/>
                </a:solidFill>
                <a:latin typeface="+mn-lt"/>
                <a:ea typeface="+mn-ea"/>
                <a:cs typeface="+mn-cs"/>
              </a:rPr>
              <a:t> περιεχόμενο, εικόνες, φράσεις ή δηλώσεις που λαμβάνονται εκτός περιβάλλοντος,</a:t>
            </a:r>
            <a:endParaRPr lang="es-ES" dirty="0"/>
          </a:p>
        </p:txBody>
      </p:sp>
      <p:sp>
        <p:nvSpPr>
          <p:cNvPr id="4" name="Marcador de número de diapositiva 3"/>
          <p:cNvSpPr>
            <a:spLocks noGrp="1"/>
          </p:cNvSpPr>
          <p:nvPr>
            <p:ph type="sldNum" sz="quarter" idx="5"/>
          </p:nvPr>
        </p:nvSpPr>
        <p:spPr/>
        <p:txBody>
          <a:bodyPr/>
          <a:lstStyle/>
          <a:p>
            <a:fld id="{019119F6-759F-674E-889E-8E220B52E7AD}" type="slidenum">
              <a:rPr lang="es-ES" smtClean="0"/>
              <a:pPr/>
              <a:t>7</a:t>
            </a:fld>
            <a:endParaRPr lang="es-ES"/>
          </a:p>
        </p:txBody>
      </p:sp>
    </p:spTree>
    <p:extLst>
      <p:ext uri="{BB962C8B-B14F-4D97-AF65-F5344CB8AC3E}">
        <p14:creationId xmlns:p14="http://schemas.microsoft.com/office/powerpoint/2010/main" val="1413351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sz="1200" kern="1200" dirty="0" smtClean="0">
                <a:solidFill>
                  <a:schemeClr val="tx1"/>
                </a:solidFill>
                <a:latin typeface="+mn-lt"/>
                <a:ea typeface="+mn-ea"/>
                <a:cs typeface="+mn-cs"/>
              </a:rPr>
              <a:t>και σκόπιμα χειραγωγημένο παραπλανητικό περιεχόμενο</a:t>
            </a:r>
            <a:endParaRPr lang="es-ES" dirty="0"/>
          </a:p>
        </p:txBody>
      </p:sp>
      <p:sp>
        <p:nvSpPr>
          <p:cNvPr id="4" name="Marcador de número de diapositiva 3"/>
          <p:cNvSpPr>
            <a:spLocks noGrp="1"/>
          </p:cNvSpPr>
          <p:nvPr>
            <p:ph type="sldNum" sz="quarter" idx="5"/>
          </p:nvPr>
        </p:nvSpPr>
        <p:spPr/>
        <p:txBody>
          <a:bodyPr/>
          <a:lstStyle/>
          <a:p>
            <a:fld id="{019119F6-759F-674E-889E-8E220B52E7AD}" type="slidenum">
              <a:rPr lang="es-ES" smtClean="0"/>
              <a:pPr/>
              <a:t>8</a:t>
            </a:fld>
            <a:endParaRPr lang="es-ES"/>
          </a:p>
        </p:txBody>
      </p:sp>
    </p:spTree>
    <p:extLst>
      <p:ext uri="{BB962C8B-B14F-4D97-AF65-F5344CB8AC3E}">
        <p14:creationId xmlns:p14="http://schemas.microsoft.com/office/powerpoint/2010/main" val="1029011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sz="1200" kern="1200" dirty="0" smtClean="0">
                <a:solidFill>
                  <a:schemeClr val="tx1"/>
                </a:solidFill>
                <a:latin typeface="+mn-lt"/>
                <a:ea typeface="+mn-ea"/>
                <a:cs typeface="+mn-cs"/>
              </a:rPr>
              <a:t>και σκόπιμα χειραγωγημένο παραπλανητικό περιεχόμενο, όπως η εικόνα στη διαφάνεια, η οποία δείχνει έναν γιατρό να δείχνει ένα μήνυμα που έχει γραφτεί πάνω από την ίδια εικόνα.</a:t>
            </a:r>
            <a:endParaRPr lang="es-ES" dirty="0"/>
          </a:p>
        </p:txBody>
      </p:sp>
      <p:sp>
        <p:nvSpPr>
          <p:cNvPr id="4" name="Marcador de número de diapositiva 3"/>
          <p:cNvSpPr>
            <a:spLocks noGrp="1"/>
          </p:cNvSpPr>
          <p:nvPr>
            <p:ph type="sldNum" sz="quarter" idx="5"/>
          </p:nvPr>
        </p:nvSpPr>
        <p:spPr/>
        <p:txBody>
          <a:bodyPr/>
          <a:lstStyle/>
          <a:p>
            <a:fld id="{019119F6-759F-674E-889E-8E220B52E7AD}" type="slidenum">
              <a:rPr lang="es-ES" smtClean="0"/>
              <a:pPr/>
              <a:t>9</a:t>
            </a:fld>
            <a:endParaRPr lang="es-ES"/>
          </a:p>
        </p:txBody>
      </p:sp>
    </p:spTree>
    <p:extLst>
      <p:ext uri="{BB962C8B-B14F-4D97-AF65-F5344CB8AC3E}">
        <p14:creationId xmlns:p14="http://schemas.microsoft.com/office/powerpoint/2010/main" val="4055980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53275C7F-BA23-4406-8F18-1C0341132763}" type="datetimeFigureOut">
              <a:rPr lang="es-ES" smtClean="0"/>
              <a:pPr/>
              <a:t>28/06/2021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FFB6905-45C5-4C39-93DD-3F9268E6B98B}" type="slidenum">
              <a:rPr lang="es-ES" smtClean="0"/>
              <a:pPr/>
              <a:t>‹#›</a:t>
            </a:fld>
            <a:endParaRPr lang="es-ES"/>
          </a:p>
        </p:txBody>
      </p:sp>
    </p:spTree>
    <p:extLst>
      <p:ext uri="{BB962C8B-B14F-4D97-AF65-F5344CB8AC3E}">
        <p14:creationId xmlns:p14="http://schemas.microsoft.com/office/powerpoint/2010/main" val="245071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3275C7F-BA23-4406-8F18-1C0341132763}" type="datetimeFigureOut">
              <a:rPr lang="es-ES" smtClean="0"/>
              <a:pPr/>
              <a:t>28/06/2021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FFB6905-45C5-4C39-93DD-3F9268E6B98B}" type="slidenum">
              <a:rPr lang="es-ES" smtClean="0"/>
              <a:pPr/>
              <a:t>‹#›</a:t>
            </a:fld>
            <a:endParaRPr lang="es-ES"/>
          </a:p>
        </p:txBody>
      </p:sp>
    </p:spTree>
    <p:extLst>
      <p:ext uri="{BB962C8B-B14F-4D97-AF65-F5344CB8AC3E}">
        <p14:creationId xmlns:p14="http://schemas.microsoft.com/office/powerpoint/2010/main" val="2074880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3275C7F-BA23-4406-8F18-1C0341132763}" type="datetimeFigureOut">
              <a:rPr lang="es-ES" smtClean="0"/>
              <a:pPr/>
              <a:t>28/06/2021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FFB6905-45C5-4C39-93DD-3F9268E6B98B}" type="slidenum">
              <a:rPr lang="es-ES" smtClean="0"/>
              <a:pPr/>
              <a:t>‹#›</a:t>
            </a:fld>
            <a:endParaRPr lang="es-ES"/>
          </a:p>
        </p:txBody>
      </p:sp>
    </p:spTree>
    <p:extLst>
      <p:ext uri="{BB962C8B-B14F-4D97-AF65-F5344CB8AC3E}">
        <p14:creationId xmlns:p14="http://schemas.microsoft.com/office/powerpoint/2010/main" val="265949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3275C7F-BA23-4406-8F18-1C0341132763}" type="datetimeFigureOut">
              <a:rPr lang="es-ES" smtClean="0"/>
              <a:pPr/>
              <a:t>28/06/2021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FFB6905-45C5-4C39-93DD-3F9268E6B98B}" type="slidenum">
              <a:rPr lang="es-ES" smtClean="0"/>
              <a:pPr/>
              <a:t>‹#›</a:t>
            </a:fld>
            <a:endParaRPr lang="es-ES"/>
          </a:p>
        </p:txBody>
      </p:sp>
    </p:spTree>
    <p:extLst>
      <p:ext uri="{BB962C8B-B14F-4D97-AF65-F5344CB8AC3E}">
        <p14:creationId xmlns:p14="http://schemas.microsoft.com/office/powerpoint/2010/main" val="1573166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53275C7F-BA23-4406-8F18-1C0341132763}" type="datetimeFigureOut">
              <a:rPr lang="es-ES" smtClean="0"/>
              <a:pPr/>
              <a:t>28/06/2021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FFB6905-45C5-4C39-93DD-3F9268E6B98B}" type="slidenum">
              <a:rPr lang="es-ES" smtClean="0"/>
              <a:pPr/>
              <a:t>‹#›</a:t>
            </a:fld>
            <a:endParaRPr lang="es-ES"/>
          </a:p>
        </p:txBody>
      </p:sp>
    </p:spTree>
    <p:extLst>
      <p:ext uri="{BB962C8B-B14F-4D97-AF65-F5344CB8AC3E}">
        <p14:creationId xmlns:p14="http://schemas.microsoft.com/office/powerpoint/2010/main" val="272876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53275C7F-BA23-4406-8F18-1C0341132763}" type="datetimeFigureOut">
              <a:rPr lang="es-ES" smtClean="0"/>
              <a:pPr/>
              <a:t>28/06/2021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FFB6905-45C5-4C39-93DD-3F9268E6B98B}" type="slidenum">
              <a:rPr lang="es-ES" smtClean="0"/>
              <a:pPr/>
              <a:t>‹#›</a:t>
            </a:fld>
            <a:endParaRPr lang="es-ES"/>
          </a:p>
        </p:txBody>
      </p:sp>
    </p:spTree>
    <p:extLst>
      <p:ext uri="{BB962C8B-B14F-4D97-AF65-F5344CB8AC3E}">
        <p14:creationId xmlns:p14="http://schemas.microsoft.com/office/powerpoint/2010/main" val="3783351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53275C7F-BA23-4406-8F18-1C0341132763}" type="datetimeFigureOut">
              <a:rPr lang="es-ES" smtClean="0"/>
              <a:pPr/>
              <a:t>28/06/2021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AFFB6905-45C5-4C39-93DD-3F9268E6B98B}" type="slidenum">
              <a:rPr lang="es-ES" smtClean="0"/>
              <a:pPr/>
              <a:t>‹#›</a:t>
            </a:fld>
            <a:endParaRPr lang="es-ES"/>
          </a:p>
        </p:txBody>
      </p:sp>
    </p:spTree>
    <p:extLst>
      <p:ext uri="{BB962C8B-B14F-4D97-AF65-F5344CB8AC3E}">
        <p14:creationId xmlns:p14="http://schemas.microsoft.com/office/powerpoint/2010/main" val="3672053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53275C7F-BA23-4406-8F18-1C0341132763}" type="datetimeFigureOut">
              <a:rPr lang="es-ES" smtClean="0"/>
              <a:pPr/>
              <a:t>28/06/2021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FFB6905-45C5-4C39-93DD-3F9268E6B98B}" type="slidenum">
              <a:rPr lang="es-ES" smtClean="0"/>
              <a:pPr/>
              <a:t>‹#›</a:t>
            </a:fld>
            <a:endParaRPr lang="es-ES"/>
          </a:p>
        </p:txBody>
      </p:sp>
    </p:spTree>
    <p:extLst>
      <p:ext uri="{BB962C8B-B14F-4D97-AF65-F5344CB8AC3E}">
        <p14:creationId xmlns:p14="http://schemas.microsoft.com/office/powerpoint/2010/main" val="2390778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3275C7F-BA23-4406-8F18-1C0341132763}" type="datetimeFigureOut">
              <a:rPr lang="es-ES" smtClean="0"/>
              <a:pPr/>
              <a:t>28/06/2021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AFFB6905-45C5-4C39-93DD-3F9268E6B98B}" type="slidenum">
              <a:rPr lang="es-ES" smtClean="0"/>
              <a:pPr/>
              <a:t>‹#›</a:t>
            </a:fld>
            <a:endParaRPr lang="es-ES"/>
          </a:p>
        </p:txBody>
      </p:sp>
    </p:spTree>
    <p:extLst>
      <p:ext uri="{BB962C8B-B14F-4D97-AF65-F5344CB8AC3E}">
        <p14:creationId xmlns:p14="http://schemas.microsoft.com/office/powerpoint/2010/main" val="512445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3275C7F-BA23-4406-8F18-1C0341132763}" type="datetimeFigureOut">
              <a:rPr lang="es-ES" smtClean="0"/>
              <a:pPr/>
              <a:t>28/06/2021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FFB6905-45C5-4C39-93DD-3F9268E6B98B}" type="slidenum">
              <a:rPr lang="es-ES" smtClean="0"/>
              <a:pPr/>
              <a:t>‹#›</a:t>
            </a:fld>
            <a:endParaRPr lang="es-ES"/>
          </a:p>
        </p:txBody>
      </p:sp>
    </p:spTree>
    <p:extLst>
      <p:ext uri="{BB962C8B-B14F-4D97-AF65-F5344CB8AC3E}">
        <p14:creationId xmlns:p14="http://schemas.microsoft.com/office/powerpoint/2010/main" val="2269296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3275C7F-BA23-4406-8F18-1C0341132763}" type="datetimeFigureOut">
              <a:rPr lang="es-ES" smtClean="0"/>
              <a:pPr/>
              <a:t>28/06/2021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FFB6905-45C5-4C39-93DD-3F9268E6B98B}" type="slidenum">
              <a:rPr lang="es-ES" smtClean="0"/>
              <a:pPr/>
              <a:t>‹#›</a:t>
            </a:fld>
            <a:endParaRPr lang="es-ES"/>
          </a:p>
        </p:txBody>
      </p:sp>
    </p:spTree>
    <p:extLst>
      <p:ext uri="{BB962C8B-B14F-4D97-AF65-F5344CB8AC3E}">
        <p14:creationId xmlns:p14="http://schemas.microsoft.com/office/powerpoint/2010/main" val="351496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75C7F-BA23-4406-8F18-1C0341132763}" type="datetimeFigureOut">
              <a:rPr lang="es-ES" smtClean="0"/>
              <a:pPr/>
              <a:t>28/06/2021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B6905-45C5-4C39-93DD-3F9268E6B98B}" type="slidenum">
              <a:rPr lang="es-ES" smtClean="0"/>
              <a:pPr/>
              <a:t>‹#›</a:t>
            </a:fld>
            <a:endParaRPr lang="es-ES"/>
          </a:p>
        </p:txBody>
      </p:sp>
    </p:spTree>
    <p:extLst>
      <p:ext uri="{BB962C8B-B14F-4D97-AF65-F5344CB8AC3E}">
        <p14:creationId xmlns:p14="http://schemas.microsoft.com/office/powerpoint/2010/main" val="3620923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microsoft.com/office/2007/relationships/media" Target="../media/media2.wav"/><Relationship Id="rId7"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media3.wav"/><Relationship Id="rId11" Type="http://schemas.openxmlformats.org/officeDocument/2006/relationships/image" Target="../media/image3.png"/><Relationship Id="rId5" Type="http://schemas.microsoft.com/office/2007/relationships/media" Target="../media/media3.wav"/><Relationship Id="rId10" Type="http://schemas.openxmlformats.org/officeDocument/2006/relationships/image" Target="../media/image2.png"/><Relationship Id="rId4" Type="http://schemas.openxmlformats.org/officeDocument/2006/relationships/audio" Target="../media/media2.wav"/><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1.xml"/><Relationship Id="rId7" Type="http://schemas.openxmlformats.org/officeDocument/2006/relationships/image" Target="../media/image14.png"/><Relationship Id="rId2" Type="http://schemas.openxmlformats.org/officeDocument/2006/relationships/audio" Target="../media/media14.wav"/><Relationship Id="rId1" Type="http://schemas.microsoft.com/office/2007/relationships/media" Target="../media/media14.wav"/><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10.xml"/><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png"/><Relationship Id="rId3" Type="http://schemas.microsoft.com/office/2007/relationships/media" Target="../media/media16.wav"/><Relationship Id="rId7" Type="http://schemas.openxmlformats.org/officeDocument/2006/relationships/image" Target="../media/image16.png"/><Relationship Id="rId12" Type="http://schemas.openxmlformats.org/officeDocument/2006/relationships/image" Target="../media/image21.jpeg"/><Relationship Id="rId2" Type="http://schemas.openxmlformats.org/officeDocument/2006/relationships/video" Target="../media/media15.mp4"/><Relationship Id="rId1" Type="http://schemas.microsoft.com/office/2007/relationships/media" Target="../media/media15.mp4"/><Relationship Id="rId6" Type="http://schemas.openxmlformats.org/officeDocument/2006/relationships/notesSlide" Target="../notesSlides/notesSlide11.xml"/><Relationship Id="rId11" Type="http://schemas.openxmlformats.org/officeDocument/2006/relationships/image" Target="../media/image20.jpeg"/><Relationship Id="rId5" Type="http://schemas.openxmlformats.org/officeDocument/2006/relationships/slideLayout" Target="../slideLayouts/slideLayout1.xml"/><Relationship Id="rId10" Type="http://schemas.openxmlformats.org/officeDocument/2006/relationships/image" Target="../media/image19.png"/><Relationship Id="rId4" Type="http://schemas.openxmlformats.org/officeDocument/2006/relationships/audio" Target="../media/media16.wav"/><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7.wav"/><Relationship Id="rId1" Type="http://schemas.microsoft.com/office/2007/relationships/media" Target="../media/media17.wav"/><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slideLayout" Target="../slideLayouts/slideLayout1.xml"/><Relationship Id="rId7" Type="http://schemas.openxmlformats.org/officeDocument/2006/relationships/image" Target="../media/image24.png"/><Relationship Id="rId2" Type="http://schemas.openxmlformats.org/officeDocument/2006/relationships/audio" Target="../media/media18.wav"/><Relationship Id="rId1" Type="http://schemas.microsoft.com/office/2007/relationships/media" Target="../media/media18.wav"/><Relationship Id="rId6" Type="http://schemas.openxmlformats.org/officeDocument/2006/relationships/image" Target="../media/image22.svg"/><Relationship Id="rId11" Type="http://schemas.openxmlformats.org/officeDocument/2006/relationships/image" Target="../media/image3.png"/><Relationship Id="rId5" Type="http://schemas.openxmlformats.org/officeDocument/2006/relationships/image" Target="../media/image23.png"/><Relationship Id="rId10" Type="http://schemas.openxmlformats.org/officeDocument/2006/relationships/image" Target="../media/image26.svg"/><Relationship Id="rId4" Type="http://schemas.openxmlformats.org/officeDocument/2006/relationships/notesSlide" Target="../notesSlides/notesSlide13.xml"/><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6.wav"/><Relationship Id="rId7" Type="http://schemas.openxmlformats.org/officeDocument/2006/relationships/image" Target="../media/image5.png"/><Relationship Id="rId2" Type="http://schemas.openxmlformats.org/officeDocument/2006/relationships/video" Target="../media/media5.mp4"/><Relationship Id="rId1" Type="http://schemas.microsoft.com/office/2007/relationships/media" Target="../media/media5.mp4"/><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audio" Target="../media/media6.wav"/><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8.mp4"/><Relationship Id="rId1" Type="http://schemas.microsoft.com/office/2007/relationships/media" Target="../media/media8.mp4"/><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10.wav"/><Relationship Id="rId7" Type="http://schemas.openxmlformats.org/officeDocument/2006/relationships/image" Target="../media/image8.png"/><Relationship Id="rId2" Type="http://schemas.openxmlformats.org/officeDocument/2006/relationships/video" Target="../media/media8.mp4"/><Relationship Id="rId1" Type="http://schemas.microsoft.com/office/2007/relationships/media" Target="../media/media8.mp4"/><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audio" Target="../media/media10.wav"/></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12.wav"/><Relationship Id="rId7" Type="http://schemas.openxmlformats.org/officeDocument/2006/relationships/image" Target="../media/image10.png"/><Relationship Id="rId2" Type="http://schemas.openxmlformats.org/officeDocument/2006/relationships/video" Target="../media/media11.mp4"/><Relationship Id="rId1" Type="http://schemas.microsoft.com/office/2007/relationships/media" Target="../media/media11.mp4"/><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audio" Target="../media/media12.wav"/></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12192000" cy="92528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p:cNvSpPr/>
          <p:nvPr/>
        </p:nvSpPr>
        <p:spPr>
          <a:xfrm>
            <a:off x="0" y="6553200"/>
            <a:ext cx="12192000" cy="304800"/>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Imatge 16">
            <a:extLst>
              <a:ext uri="{FF2B5EF4-FFF2-40B4-BE49-F238E27FC236}">
                <a16:creationId xmlns:a16="http://schemas.microsoft.com/office/drawing/2014/main" xmlns="" id="{FCA9D783-B545-4178-A571-4095753C86E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89327" y="5625486"/>
            <a:ext cx="2704892" cy="771597"/>
          </a:xfrm>
          <a:prstGeom prst="rect">
            <a:avLst/>
          </a:prstGeom>
        </p:spPr>
      </p:pic>
      <p:pic>
        <p:nvPicPr>
          <p:cNvPr id="10" name="Imagen 9" descr="Imagen que contiene reloj, señal, dibujo&#10;&#10;Descripción generada automáticamente">
            <a:extLst>
              <a:ext uri="{FF2B5EF4-FFF2-40B4-BE49-F238E27FC236}">
                <a16:creationId xmlns:a16="http://schemas.microsoft.com/office/drawing/2014/main" xmlns="" id="{EF4DDBAE-361B-5D44-9842-73AE94F0CA9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41915" y="1700808"/>
            <a:ext cx="3708170" cy="1903527"/>
          </a:xfrm>
          <a:prstGeom prst="rect">
            <a:avLst/>
          </a:prstGeom>
        </p:spPr>
      </p:pic>
      <p:sp>
        <p:nvSpPr>
          <p:cNvPr id="3" name="CuadroTexto 5">
            <a:extLst>
              <a:ext uri="{FF2B5EF4-FFF2-40B4-BE49-F238E27FC236}">
                <a16:creationId xmlns:a16="http://schemas.microsoft.com/office/drawing/2014/main" xmlns="" id="{5FFBB0E1-C03D-478B-9525-88D5B3F039C4}"/>
              </a:ext>
            </a:extLst>
          </p:cNvPr>
          <p:cNvSpPr txBox="1"/>
          <p:nvPr/>
        </p:nvSpPr>
        <p:spPr>
          <a:xfrm>
            <a:off x="1455966" y="4603775"/>
            <a:ext cx="9033242" cy="769441"/>
          </a:xfrm>
          <a:prstGeom prst="rect">
            <a:avLst/>
          </a:prstGeom>
          <a:noFill/>
        </p:spPr>
        <p:txBody>
          <a:bodyPr wrap="none" rtlCol="0">
            <a:spAutoFit/>
          </a:bodyPr>
          <a:lstStyle/>
          <a:p>
            <a:pPr algn="ctr"/>
            <a:r>
              <a:rPr lang="el-GR" sz="3600" dirty="0" smtClean="0">
                <a:solidFill>
                  <a:srgbClr val="009F9A"/>
                </a:solidFill>
                <a:latin typeface="Bahnschrift" panose="020B0502040204020203" pitchFamily="34" charset="0"/>
                <a:ea typeface="Verdana" panose="020B0604030504040204" pitchFamily="34" charset="0"/>
              </a:rPr>
              <a:t>Παραπληροφόρηση στην Υγεία </a:t>
            </a:r>
            <a:r>
              <a:rPr lang="es-ES" sz="3600" dirty="0" smtClean="0">
                <a:solidFill>
                  <a:srgbClr val="009F9A"/>
                </a:solidFill>
                <a:latin typeface="Bahnschrift" panose="020B0502040204020203" pitchFamily="34" charset="0"/>
                <a:ea typeface="Verdana" panose="020B0604030504040204" pitchFamily="34" charset="0"/>
              </a:rPr>
              <a:t>. </a:t>
            </a:r>
            <a:r>
              <a:rPr lang="el-GR" sz="3600" dirty="0" smtClean="0">
                <a:solidFill>
                  <a:srgbClr val="009F9A"/>
                </a:solidFill>
                <a:latin typeface="Bahnschrift" panose="020B0502040204020203" pitchFamily="34" charset="0"/>
                <a:ea typeface="Verdana" panose="020B0604030504040204" pitchFamily="34" charset="0"/>
              </a:rPr>
              <a:t>Εισαγωγή</a:t>
            </a:r>
            <a:r>
              <a:rPr lang="es-ES" sz="4400" dirty="0" smtClean="0">
                <a:solidFill>
                  <a:srgbClr val="009F9A"/>
                </a:solidFill>
                <a:latin typeface="Bahnschrift" panose="020B0502040204020203" pitchFamily="34" charset="0"/>
                <a:ea typeface="Verdana" panose="020B0604030504040204" pitchFamily="34" charset="0"/>
              </a:rPr>
              <a:t>.</a:t>
            </a:r>
            <a:endParaRPr lang="es-ES" sz="4400" dirty="0">
              <a:solidFill>
                <a:srgbClr val="009F9A"/>
              </a:solidFill>
              <a:latin typeface="Bahnschrift" panose="020B0502040204020203" pitchFamily="34" charset="0"/>
              <a:ea typeface="Verdana" panose="020B0604030504040204" pitchFamily="34" charset="0"/>
            </a:endParaRPr>
          </a:p>
        </p:txBody>
      </p:sp>
      <p:sp>
        <p:nvSpPr>
          <p:cNvPr id="4" name="CuadroTexto 5">
            <a:extLst>
              <a:ext uri="{FF2B5EF4-FFF2-40B4-BE49-F238E27FC236}">
                <a16:creationId xmlns:a16="http://schemas.microsoft.com/office/drawing/2014/main" xmlns="" id="{D48DB3AB-0F9A-4368-90BC-C5ADF51CC066}"/>
              </a:ext>
            </a:extLst>
          </p:cNvPr>
          <p:cNvSpPr txBox="1"/>
          <p:nvPr/>
        </p:nvSpPr>
        <p:spPr>
          <a:xfrm>
            <a:off x="4731685" y="3756891"/>
            <a:ext cx="3062057" cy="769441"/>
          </a:xfrm>
          <a:prstGeom prst="rect">
            <a:avLst/>
          </a:prstGeom>
          <a:noFill/>
        </p:spPr>
        <p:txBody>
          <a:bodyPr wrap="none" rtlCol="0">
            <a:spAutoFit/>
          </a:bodyPr>
          <a:lstStyle/>
          <a:p>
            <a:pPr algn="ctr"/>
            <a:r>
              <a:rPr lang="el-GR" sz="4400" dirty="0" smtClean="0">
                <a:latin typeface="Bahnschrift" panose="020B0502040204020203" pitchFamily="34" charset="0"/>
                <a:ea typeface="Verdana" panose="020B0604030504040204" pitchFamily="34" charset="0"/>
              </a:rPr>
              <a:t>ΕΝΟΤΗΤΑ </a:t>
            </a:r>
            <a:r>
              <a:rPr lang="es-ES" sz="4400" dirty="0" smtClean="0">
                <a:latin typeface="Bahnschrift" panose="020B0502040204020203" pitchFamily="34" charset="0"/>
                <a:ea typeface="Verdana" panose="020B0604030504040204" pitchFamily="34" charset="0"/>
              </a:rPr>
              <a:t> </a:t>
            </a:r>
            <a:r>
              <a:rPr lang="es-ES" sz="4400" dirty="0">
                <a:latin typeface="Bahnschrift" panose="020B0502040204020203" pitchFamily="34" charset="0"/>
                <a:ea typeface="Verdana" panose="020B0604030504040204" pitchFamily="34" charset="0"/>
              </a:rPr>
              <a:t>1</a:t>
            </a:r>
          </a:p>
        </p:txBody>
      </p:sp>
      <p:pic>
        <p:nvPicPr>
          <p:cNvPr id="2" name="Εγγεγραμμένος ήχο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791200" y="3124200"/>
            <a:ext cx="609600" cy="609600"/>
          </a:xfrm>
          <a:prstGeom prst="rect">
            <a:avLst/>
          </a:prstGeom>
        </p:spPr>
      </p:pic>
      <p:pic>
        <p:nvPicPr>
          <p:cNvPr id="5" name="Εγγεγραμμένος ήχος">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791200" y="3124200"/>
            <a:ext cx="609600" cy="609600"/>
          </a:xfrm>
          <a:prstGeom prst="rect">
            <a:avLst/>
          </a:prstGeom>
        </p:spPr>
      </p:pic>
      <p:pic>
        <p:nvPicPr>
          <p:cNvPr id="6" name="1">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0503265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6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807"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2697" fill="hold"/>
                                        <p:tgtEl>
                                          <p:spTgt spid="6"/>
                                        </p:tgtEl>
                                      </p:cBhvr>
                                    </p:cmd>
                                  </p:childTnLst>
                                </p:cTn>
                              </p:par>
                            </p:childTnLst>
                          </p:cTn>
                        </p:par>
                      </p:childTnLst>
                    </p:cTn>
                  </p:par>
                </p:childTnLst>
              </p:cTn>
              <p:nextCondLst>
                <p:cond evt="onClick" delay="0">
                  <p:tgtEl>
                    <p:spTgt spid="6"/>
                  </p:tgtEl>
                </p:cond>
              </p:nextCondLst>
            </p:seq>
            <p:audio>
              <p:cMediaNode vol="80000">
                <p:cTn id="19"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cxnSp>
        <p:nvCxnSpPr>
          <p:cNvPr id="11" name="Conector recto 10">
            <a:extLst>
              <a:ext uri="{FF2B5EF4-FFF2-40B4-BE49-F238E27FC236}">
                <a16:creationId xmlns:a16="http://schemas.microsoft.com/office/drawing/2014/main" xmlns=""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2A509623-A9DC-45FF-86ED-5E966F261FBC}"/>
              </a:ext>
            </a:extLst>
          </p:cNvPr>
          <p:cNvSpPr txBox="1"/>
          <p:nvPr/>
        </p:nvSpPr>
        <p:spPr>
          <a:xfrm>
            <a:off x="502920" y="1126485"/>
            <a:ext cx="10633640" cy="646331"/>
          </a:xfrm>
          <a:prstGeom prst="rect">
            <a:avLst/>
          </a:prstGeom>
          <a:noFill/>
        </p:spPr>
        <p:txBody>
          <a:bodyPr wrap="square">
            <a:spAutoFit/>
          </a:bodyPr>
          <a:lstStyle/>
          <a:p>
            <a:r>
              <a:rPr lang="el-GR" sz="3600" b="1" dirty="0" smtClean="0">
                <a:latin typeface="Montserrat Light" pitchFamily="2" charset="77"/>
              </a:rPr>
              <a:t>Οι ψευδείς ειδήσεις είναι παντού</a:t>
            </a:r>
            <a:endParaRPr lang="es-ES" sz="3600" b="1" dirty="0">
              <a:latin typeface="Montserrat Light" pitchFamily="2" charset="77"/>
            </a:endParaRPr>
          </a:p>
        </p:txBody>
      </p:sp>
      <p:sp>
        <p:nvSpPr>
          <p:cNvPr id="6" name="Rectángulo 12">
            <a:extLst>
              <a:ext uri="{FF2B5EF4-FFF2-40B4-BE49-F238E27FC236}">
                <a16:creationId xmlns:a16="http://schemas.microsoft.com/office/drawing/2014/main" xmlns="" id="{D66FDA06-9E37-47D1-BB49-F5272828FA67}"/>
              </a:ext>
            </a:extLst>
          </p:cNvPr>
          <p:cNvSpPr/>
          <p:nvPr/>
        </p:nvSpPr>
        <p:spPr>
          <a:xfrm>
            <a:off x="551384" y="383199"/>
            <a:ext cx="11186160" cy="461665"/>
          </a:xfrm>
          <a:prstGeom prst="rect">
            <a:avLst/>
          </a:prstGeom>
        </p:spPr>
        <p:txBody>
          <a:bodyPr wrap="square">
            <a:spAutoFit/>
          </a:bodyPr>
          <a:lstStyle/>
          <a:p>
            <a:r>
              <a:rPr lang="el-GR" sz="2400" b="1" dirty="0" smtClean="0">
                <a:latin typeface="Montserrat Light" pitchFamily="2" charset="77"/>
                <a:ea typeface="Calibri" panose="020F0502020204030204" pitchFamily="34" charset="0"/>
                <a:cs typeface="Times New Roman" panose="02020603050405020304" pitchFamily="18" charset="0"/>
              </a:rPr>
              <a:t>Πως οι ψευδείς ειδήσεις φτάνουν σε εμάς</a:t>
            </a:r>
            <a:endParaRPr lang="es-ES" sz="2400" b="1" dirty="0">
              <a:latin typeface="Montserrat Light" pitchFamily="2" charset="77"/>
              <a:ea typeface="Calibri" panose="020F0502020204030204" pitchFamily="34" charset="0"/>
              <a:cs typeface="Times New Roman" panose="02020603050405020304" pitchFamily="18" charset="0"/>
            </a:endParaRPr>
          </a:p>
        </p:txBody>
      </p:sp>
      <p:pic>
        <p:nvPicPr>
          <p:cNvPr id="20" name="Imagen 19" descr="Icono&#10;&#10;Descripción generada automáticamente">
            <a:extLst>
              <a:ext uri="{FF2B5EF4-FFF2-40B4-BE49-F238E27FC236}">
                <a16:creationId xmlns:a16="http://schemas.microsoft.com/office/drawing/2014/main" xmlns="" id="{ADF7BFB6-ABC7-F447-B3CF-9224CE1DD1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589" y="4354191"/>
            <a:ext cx="856846" cy="856846"/>
          </a:xfrm>
          <a:prstGeom prst="rect">
            <a:avLst/>
          </a:prstGeom>
        </p:spPr>
      </p:pic>
      <p:pic>
        <p:nvPicPr>
          <p:cNvPr id="22" name="Imagen 21" descr="Icono&#10;&#10;Descripción generada automáticamente">
            <a:extLst>
              <a:ext uri="{FF2B5EF4-FFF2-40B4-BE49-F238E27FC236}">
                <a16:creationId xmlns:a16="http://schemas.microsoft.com/office/drawing/2014/main" xmlns="" id="{8FC7F258-2C96-E84A-8717-2CAFE22715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590" y="3272217"/>
            <a:ext cx="856845" cy="856845"/>
          </a:xfrm>
          <a:prstGeom prst="rect">
            <a:avLst/>
          </a:prstGeom>
        </p:spPr>
      </p:pic>
      <p:pic>
        <p:nvPicPr>
          <p:cNvPr id="26" name="Imagen 25" descr="Icono&#10;&#10;Descripción generada automáticamente">
            <a:extLst>
              <a:ext uri="{FF2B5EF4-FFF2-40B4-BE49-F238E27FC236}">
                <a16:creationId xmlns:a16="http://schemas.microsoft.com/office/drawing/2014/main" xmlns="" id="{5A2D9CE3-A5E2-C34D-B6F0-CBA5C9AA77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1589" y="2092169"/>
            <a:ext cx="856845" cy="856845"/>
          </a:xfrm>
          <a:prstGeom prst="rect">
            <a:avLst/>
          </a:prstGeom>
        </p:spPr>
      </p:pic>
      <p:sp>
        <p:nvSpPr>
          <p:cNvPr id="27" name="TextBox 7">
            <a:extLst>
              <a:ext uri="{FF2B5EF4-FFF2-40B4-BE49-F238E27FC236}">
                <a16:creationId xmlns:a16="http://schemas.microsoft.com/office/drawing/2014/main" xmlns="" id="{D2259E47-139D-C349-B5E8-0AC8A378FB5A}"/>
              </a:ext>
            </a:extLst>
          </p:cNvPr>
          <p:cNvSpPr txBox="1"/>
          <p:nvPr/>
        </p:nvSpPr>
        <p:spPr>
          <a:xfrm>
            <a:off x="1815717" y="2059086"/>
            <a:ext cx="10030023" cy="829651"/>
          </a:xfrm>
          <a:prstGeom prst="rect">
            <a:avLst/>
          </a:prstGeom>
          <a:noFill/>
        </p:spPr>
        <p:txBody>
          <a:bodyPr wrap="square">
            <a:spAutoFit/>
          </a:bodyPr>
          <a:lstStyle/>
          <a:p>
            <a:pPr>
              <a:lnSpc>
                <a:spcPct val="150000"/>
              </a:lnSpc>
            </a:pPr>
            <a:r>
              <a:rPr lang="el-GR" sz="3600" b="1" dirty="0" smtClean="0">
                <a:solidFill>
                  <a:srgbClr val="009F9A"/>
                </a:solidFill>
                <a:latin typeface="Montserrat Light"/>
              </a:rPr>
              <a:t>Στα κινητά</a:t>
            </a:r>
            <a:endParaRPr lang="es-ES" sz="3600" b="1" dirty="0">
              <a:solidFill>
                <a:srgbClr val="009F9A"/>
              </a:solidFill>
              <a:latin typeface="Montserrat Light"/>
            </a:endParaRPr>
          </a:p>
        </p:txBody>
      </p:sp>
      <p:sp>
        <p:nvSpPr>
          <p:cNvPr id="28" name="TextBox 7">
            <a:extLst>
              <a:ext uri="{FF2B5EF4-FFF2-40B4-BE49-F238E27FC236}">
                <a16:creationId xmlns:a16="http://schemas.microsoft.com/office/drawing/2014/main" xmlns="" id="{B950264F-113E-B34D-A196-5B59AA157BA6}"/>
              </a:ext>
            </a:extLst>
          </p:cNvPr>
          <p:cNvSpPr txBox="1"/>
          <p:nvPr/>
        </p:nvSpPr>
        <p:spPr>
          <a:xfrm>
            <a:off x="1812469" y="3192757"/>
            <a:ext cx="10030023" cy="829651"/>
          </a:xfrm>
          <a:prstGeom prst="rect">
            <a:avLst/>
          </a:prstGeom>
          <a:noFill/>
        </p:spPr>
        <p:txBody>
          <a:bodyPr wrap="square">
            <a:spAutoFit/>
          </a:bodyPr>
          <a:lstStyle/>
          <a:p>
            <a:pPr>
              <a:lnSpc>
                <a:spcPct val="150000"/>
              </a:lnSpc>
            </a:pPr>
            <a:r>
              <a:rPr lang="el-GR" sz="3600" b="1" smtClean="0">
                <a:solidFill>
                  <a:srgbClr val="009F9A"/>
                </a:solidFill>
                <a:latin typeface="Montserrat Light"/>
              </a:rPr>
              <a:t>Συνομιλίες </a:t>
            </a:r>
            <a:endParaRPr lang="es-ES" sz="3600" b="1" dirty="0">
              <a:solidFill>
                <a:srgbClr val="009F9A"/>
              </a:solidFill>
              <a:latin typeface="Montserrat Light"/>
            </a:endParaRPr>
          </a:p>
        </p:txBody>
      </p:sp>
      <p:sp>
        <p:nvSpPr>
          <p:cNvPr id="29" name="TextBox 7">
            <a:extLst>
              <a:ext uri="{FF2B5EF4-FFF2-40B4-BE49-F238E27FC236}">
                <a16:creationId xmlns:a16="http://schemas.microsoft.com/office/drawing/2014/main" xmlns="" id="{ED421A60-FE8F-734A-9368-9FBBE7183C6E}"/>
              </a:ext>
            </a:extLst>
          </p:cNvPr>
          <p:cNvSpPr txBox="1"/>
          <p:nvPr/>
        </p:nvSpPr>
        <p:spPr>
          <a:xfrm>
            <a:off x="1815715" y="5344166"/>
            <a:ext cx="10030023" cy="829651"/>
          </a:xfrm>
          <a:prstGeom prst="rect">
            <a:avLst/>
          </a:prstGeom>
          <a:noFill/>
        </p:spPr>
        <p:txBody>
          <a:bodyPr wrap="square">
            <a:spAutoFit/>
          </a:bodyPr>
          <a:lstStyle/>
          <a:p>
            <a:pPr>
              <a:lnSpc>
                <a:spcPct val="150000"/>
              </a:lnSpc>
            </a:pPr>
            <a:r>
              <a:rPr lang="el-GR" sz="3600" b="1" dirty="0" smtClean="0">
                <a:latin typeface="Montserrat Light"/>
              </a:rPr>
              <a:t>Στα μέσα </a:t>
            </a:r>
            <a:endParaRPr lang="es-ES" sz="3600" b="1" dirty="0">
              <a:latin typeface="Montserrat Light"/>
            </a:endParaRPr>
          </a:p>
        </p:txBody>
      </p:sp>
      <p:pic>
        <p:nvPicPr>
          <p:cNvPr id="31" name="Imagen 30" descr="Icono&#10;&#10;Descripción generada automáticamente">
            <a:extLst>
              <a:ext uri="{FF2B5EF4-FFF2-40B4-BE49-F238E27FC236}">
                <a16:creationId xmlns:a16="http://schemas.microsoft.com/office/drawing/2014/main" xmlns="" id="{2FDC625B-AA1F-6B45-83CE-DCA39C8732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1589" y="5236834"/>
            <a:ext cx="1025865" cy="1025865"/>
          </a:xfrm>
          <a:prstGeom prst="rect">
            <a:avLst/>
          </a:prstGeom>
        </p:spPr>
      </p:pic>
      <p:sp>
        <p:nvSpPr>
          <p:cNvPr id="32" name="TextBox 7">
            <a:extLst>
              <a:ext uri="{FF2B5EF4-FFF2-40B4-BE49-F238E27FC236}">
                <a16:creationId xmlns:a16="http://schemas.microsoft.com/office/drawing/2014/main" xmlns="" id="{7072DD39-1443-9D43-97F5-0C9F65B0ADE9}"/>
              </a:ext>
            </a:extLst>
          </p:cNvPr>
          <p:cNvSpPr txBox="1"/>
          <p:nvPr/>
        </p:nvSpPr>
        <p:spPr>
          <a:xfrm>
            <a:off x="1812469" y="4400751"/>
            <a:ext cx="10030023" cy="829651"/>
          </a:xfrm>
          <a:prstGeom prst="rect">
            <a:avLst/>
          </a:prstGeom>
          <a:noFill/>
        </p:spPr>
        <p:txBody>
          <a:bodyPr wrap="square">
            <a:spAutoFit/>
          </a:bodyPr>
          <a:lstStyle/>
          <a:p>
            <a:pPr>
              <a:lnSpc>
                <a:spcPct val="150000"/>
              </a:lnSpc>
            </a:pPr>
            <a:r>
              <a:rPr lang="el-GR" sz="3600" b="1" dirty="0" smtClean="0">
                <a:solidFill>
                  <a:srgbClr val="009F9A"/>
                </a:solidFill>
                <a:latin typeface="Montserrat Light"/>
              </a:rPr>
              <a:t>Κοινωνικά Δίκτυα</a:t>
            </a:r>
            <a:endParaRPr lang="es-ES" sz="3600" b="1" dirty="0">
              <a:solidFill>
                <a:srgbClr val="009F9A"/>
              </a:solidFill>
              <a:latin typeface="Montserrat Light"/>
            </a:endParaRPr>
          </a:p>
        </p:txBody>
      </p:sp>
      <p:pic>
        <p:nvPicPr>
          <p:cNvPr id="2" name="Εγγεγραμμένος ήχο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573959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22117" fill="hold"/>
                                        <p:tgtEl>
                                          <p:spTgt spid="2"/>
                                        </p:tgtEl>
                                      </p:cBhvr>
                                    </p:cmd>
                                  </p:childTnLst>
                                </p:cTn>
                              </p:par>
                            </p:childTnLst>
                          </p:cTn>
                        </p:par>
                      </p:childTnLst>
                    </p:cTn>
                  </p:par>
                </p:childTnLst>
              </p:cTn>
              <p:nextCondLst>
                <p:cond evt="onClick" delay="0">
                  <p:tgtEl>
                    <p:spTgt spid="2"/>
                  </p:tgtEl>
                </p:cond>
              </p:nextCondLst>
            </p:seq>
            <p:audio>
              <p:cMediaNode vol="80000">
                <p:cTn id="32" fill="hold" display="0">
                  <p:stCondLst>
                    <p:cond delay="indefinite"/>
                  </p:stCondLst>
                  <p:endCondLst>
                    <p:cond evt="onStopAudio" delay="0">
                      <p:tgtEl>
                        <p:sldTgt/>
                      </p:tgtEl>
                    </p:cond>
                  </p:endCondLst>
                </p:cTn>
                <p:tgtEl>
                  <p:spTgt spid="2"/>
                </p:tgtEl>
              </p:cMediaNode>
            </p:audio>
          </p:childTnLst>
        </p:cTn>
      </p:par>
    </p:tnLst>
    <p:bldLst>
      <p:bldP spid="27" grpId="0"/>
      <p:bldP spid="28" grpId="0"/>
      <p:bldP spid="29"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ector recto 10">
            <a:extLst>
              <a:ext uri="{FF2B5EF4-FFF2-40B4-BE49-F238E27FC236}">
                <a16:creationId xmlns:a16="http://schemas.microsoft.com/office/drawing/2014/main" xmlns=""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sp>
        <p:nvSpPr>
          <p:cNvPr id="2" name="Con la pandemia del COVID19 hemos visto cómo los bulos se han multiplicado a través de las redes sociales.">
            <a:extLst>
              <a:ext uri="{FF2B5EF4-FFF2-40B4-BE49-F238E27FC236}">
                <a16:creationId xmlns:a16="http://schemas.microsoft.com/office/drawing/2014/main" xmlns="" id="{4A84586A-E2F7-4DF2-A7C2-800CE5BD5B9E}"/>
              </a:ext>
            </a:extLst>
          </p:cNvPr>
          <p:cNvSpPr txBox="1"/>
          <p:nvPr/>
        </p:nvSpPr>
        <p:spPr>
          <a:xfrm>
            <a:off x="1840422" y="1563816"/>
            <a:ext cx="9559145"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just" defTabSz="457200">
              <a:lnSpc>
                <a:spcPts val="7300"/>
              </a:lnSpc>
              <a:spcBef>
                <a:spcPts val="1200"/>
              </a:spcBef>
              <a:defRPr sz="4133">
                <a:solidFill>
                  <a:srgbClr val="000000"/>
                </a:solidFill>
                <a:latin typeface="Verdana"/>
                <a:ea typeface="Verdana"/>
                <a:cs typeface="Verdana"/>
                <a:sym typeface="Verdana"/>
              </a:defRPr>
            </a:lvl1pPr>
          </a:lstStyle>
          <a:p>
            <a:pPr>
              <a:lnSpc>
                <a:spcPct val="150000"/>
              </a:lnSpc>
            </a:pPr>
            <a:r>
              <a:rPr lang="el-GR" sz="3600" b="1" dirty="0" smtClean="0">
                <a:latin typeface="Montserrat Light" pitchFamily="2" charset="77"/>
                <a:cs typeface="Calibri" panose="020F0502020204030204" pitchFamily="34" charset="0"/>
              </a:rPr>
              <a:t>Ο </a:t>
            </a:r>
            <a:r>
              <a:rPr lang="en-US" sz="3600" b="1" dirty="0" smtClean="0">
                <a:latin typeface="Montserrat Light" pitchFamily="2" charset="77"/>
                <a:cs typeface="Calibri" panose="020F0502020204030204" pitchFamily="34" charset="0"/>
              </a:rPr>
              <a:t> COVID-19</a:t>
            </a:r>
            <a:r>
              <a:rPr lang="el-GR" sz="3600" b="1" dirty="0" smtClean="0">
                <a:latin typeface="Montserrat Light" pitchFamily="2" charset="77"/>
                <a:cs typeface="Calibri" panose="020F0502020204030204" pitchFamily="34" charset="0"/>
              </a:rPr>
              <a:t>  έχει πολλές ψευδείς ειδήσεις κυρίως στα μέσα.</a:t>
            </a:r>
            <a:endParaRPr lang="en-US" sz="3600" b="1" dirty="0">
              <a:latin typeface="Montserrat Light" pitchFamily="2" charset="77"/>
              <a:cs typeface="Calibri" panose="020F0502020204030204" pitchFamily="34" charset="0"/>
            </a:endParaRPr>
          </a:p>
        </p:txBody>
      </p:sp>
      <p:sp>
        <p:nvSpPr>
          <p:cNvPr id="3" name="Rectángulo 12">
            <a:extLst>
              <a:ext uri="{FF2B5EF4-FFF2-40B4-BE49-F238E27FC236}">
                <a16:creationId xmlns:a16="http://schemas.microsoft.com/office/drawing/2014/main" xmlns="" id="{F697D763-D40B-422F-8117-6B49EAB82CA9}"/>
              </a:ext>
            </a:extLst>
          </p:cNvPr>
          <p:cNvSpPr/>
          <p:nvPr/>
        </p:nvSpPr>
        <p:spPr>
          <a:xfrm>
            <a:off x="551384" y="383199"/>
            <a:ext cx="11186160" cy="461665"/>
          </a:xfrm>
          <a:prstGeom prst="rect">
            <a:avLst/>
          </a:prstGeom>
        </p:spPr>
        <p:txBody>
          <a:bodyPr wrap="square">
            <a:spAutoFit/>
          </a:bodyPr>
          <a:lstStyle/>
          <a:p>
            <a:r>
              <a:rPr lang="el-GR" sz="2400" b="1" dirty="0" smtClean="0">
                <a:latin typeface="Montserrat Light" pitchFamily="2" charset="77"/>
                <a:ea typeface="Calibri" panose="020F0502020204030204" pitchFamily="34" charset="0"/>
                <a:cs typeface="Times New Roman" panose="02020603050405020304" pitchFamily="18" charset="0"/>
              </a:rPr>
              <a:t>Πως οι ψευδείς ειδήσεις φτάνουν σε μας.</a:t>
            </a:r>
            <a:endParaRPr lang="es-ES" sz="2400" b="1" dirty="0">
              <a:latin typeface="Montserrat Light" pitchFamily="2" charset="77"/>
              <a:ea typeface="Calibri" panose="020F0502020204030204" pitchFamily="34" charset="0"/>
              <a:cs typeface="Times New Roman" panose="02020603050405020304" pitchFamily="18" charset="0"/>
            </a:endParaRPr>
          </a:p>
        </p:txBody>
      </p:sp>
      <p:pic>
        <p:nvPicPr>
          <p:cNvPr id="1028" name="Picture 4">
            <a:extLst>
              <a:ext uri="{FF2B5EF4-FFF2-40B4-BE49-F238E27FC236}">
                <a16:creationId xmlns:a16="http://schemas.microsoft.com/office/drawing/2014/main" xmlns="" id="{EDCDD88F-FCA8-104B-8A56-668766F02E0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36528" y="4915335"/>
            <a:ext cx="843553" cy="843553"/>
          </a:xfrm>
          <a:prstGeom prst="rect">
            <a:avLst/>
          </a:prstGeom>
          <a:noFill/>
          <a:extLst>
            <a:ext uri="{909E8E84-426E-40DD-AFC4-6F175D3DCCD1}">
              <a14:hiddenFill xmlns:a14="http://schemas.microsoft.com/office/drawing/2010/main">
                <a:solidFill>
                  <a:srgbClr val="FFFFFF"/>
                </a:solidFill>
              </a14:hiddenFill>
            </a:ext>
          </a:extLst>
        </p:spPr>
      </p:pic>
      <p:pic>
        <p:nvPicPr>
          <p:cNvPr id="10" name="redes" descr="redes">
            <a:hlinkClick r:id="" action="ppaction://media"/>
            <a:extLst>
              <a:ext uri="{FF2B5EF4-FFF2-40B4-BE49-F238E27FC236}">
                <a16:creationId xmlns:a16="http://schemas.microsoft.com/office/drawing/2014/main" xmlns="" id="{2083A41C-1146-C845-A3E8-FD7C0542C7C3}"/>
              </a:ext>
            </a:extLst>
          </p:cNvPr>
          <p:cNvPicPr>
            <a:picLocks noChangeAspect="1"/>
          </p:cNvPicPr>
          <p:nvPr>
            <a:videoFile r:link="rId2"/>
            <p:extLst>
              <p:ext uri="{DAA4B4D4-6D71-4841-9C94-3DE7FCFB9230}">
                <p14:media xmlns:p14="http://schemas.microsoft.com/office/powerpoint/2010/main" r:embed="rId1"/>
              </p:ext>
            </p:extLst>
          </p:nvPr>
        </p:nvPicPr>
        <p:blipFill>
          <a:blip r:embed="rId8" cstate="print"/>
          <a:stretch>
            <a:fillRect/>
          </a:stretch>
        </p:blipFill>
        <p:spPr>
          <a:xfrm>
            <a:off x="4427582" y="3235597"/>
            <a:ext cx="3433763" cy="3433763"/>
          </a:xfrm>
          <a:prstGeom prst="rect">
            <a:avLst/>
          </a:prstGeom>
        </p:spPr>
      </p:pic>
      <p:pic>
        <p:nvPicPr>
          <p:cNvPr id="1030" name="Picture 6">
            <a:extLst>
              <a:ext uri="{FF2B5EF4-FFF2-40B4-BE49-F238E27FC236}">
                <a16:creationId xmlns:a16="http://schemas.microsoft.com/office/drawing/2014/main" xmlns="" id="{B31CA312-5B4F-EE4C-B84D-D436F33A6E1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32072" y="3820768"/>
            <a:ext cx="748009" cy="74800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Imagen que contiene Patrón de fondo&#10;&#10;Descripción generada automáticamente">
            <a:extLst>
              <a:ext uri="{FF2B5EF4-FFF2-40B4-BE49-F238E27FC236}">
                <a16:creationId xmlns:a16="http://schemas.microsoft.com/office/drawing/2014/main" xmlns="" id="{0AC8FB7A-0FE5-8145-B33B-ACD4DC845E0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7491" y="1719226"/>
            <a:ext cx="1502296" cy="1502296"/>
          </a:xfrm>
          <a:prstGeom prst="rect">
            <a:avLst/>
          </a:prstGeom>
        </p:spPr>
      </p:pic>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pic>
        <p:nvPicPr>
          <p:cNvPr id="8" name="Imagen 7" descr="Icono&#10;&#10;Descripción generada automáticamente">
            <a:extLst>
              <a:ext uri="{FF2B5EF4-FFF2-40B4-BE49-F238E27FC236}">
                <a16:creationId xmlns:a16="http://schemas.microsoft.com/office/drawing/2014/main" xmlns="" id="{7820D3AA-67DF-7D45-852C-3C952CC3852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27178" y="3890646"/>
            <a:ext cx="748009" cy="748009"/>
          </a:xfrm>
          <a:prstGeom prst="rect">
            <a:avLst/>
          </a:prstGeom>
        </p:spPr>
      </p:pic>
      <p:pic>
        <p:nvPicPr>
          <p:cNvPr id="14" name="Imagen 13" descr="Logotipo, nombre de la empresa&#10;&#10;Descripción generada automáticamente">
            <a:extLst>
              <a:ext uri="{FF2B5EF4-FFF2-40B4-BE49-F238E27FC236}">
                <a16:creationId xmlns:a16="http://schemas.microsoft.com/office/drawing/2014/main" xmlns="" id="{03D3F1A0-5598-D345-8CC9-FA6AC409BF7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59697" y="4860429"/>
            <a:ext cx="1087968" cy="1087968"/>
          </a:xfrm>
          <a:prstGeom prst="rect">
            <a:avLst/>
          </a:prstGeom>
        </p:spPr>
      </p:pic>
      <p:pic>
        <p:nvPicPr>
          <p:cNvPr id="4" name="Εγγεγραμμένος ήχος">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12405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0"/>
                            </p:stCondLst>
                            <p:childTnLst>
                              <p:par>
                                <p:cTn id="20" presetID="1" presetClass="mediacall" presetSubtype="0" fill="hold" nodeType="afterEffect">
                                  <p:stCondLst>
                                    <p:cond delay="0"/>
                                  </p:stCondLst>
                                  <p:childTnLst>
                                    <p:cmd type="call" cmd="playFrom(0.0)">
                                      <p:cBhvr>
                                        <p:cTn id="21" dur="763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repeatCount="3000" fill="hold" display="0">
                  <p:stCondLst>
                    <p:cond delay="indefinite"/>
                  </p:stCondLst>
                </p:cTn>
                <p:tgtEl>
                  <p:spTgt spid="10"/>
                </p:tgtEl>
              </p:cMediaNode>
            </p:video>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9217" fill="hold"/>
                                        <p:tgtEl>
                                          <p:spTgt spid="4"/>
                                        </p:tgtEl>
                                      </p:cBhvr>
                                    </p:cmd>
                                  </p:childTnLst>
                                </p:cTn>
                              </p:par>
                            </p:childTnLst>
                          </p:cTn>
                        </p:par>
                      </p:childTnLst>
                    </p:cTn>
                  </p:par>
                </p:childTnLst>
              </p:cTn>
              <p:nextCondLst>
                <p:cond evt="onClick" delay="0">
                  <p:tgtEl>
                    <p:spTgt spid="4"/>
                  </p:tgtEl>
                </p:cond>
              </p:nextCondLst>
            </p:seq>
            <p:audio>
              <p:cMediaNode vol="80000">
                <p:cTn id="28"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cxnSp>
        <p:nvCxnSpPr>
          <p:cNvPr id="11" name="Conector recto 10">
            <a:extLst>
              <a:ext uri="{FF2B5EF4-FFF2-40B4-BE49-F238E27FC236}">
                <a16:creationId xmlns:a16="http://schemas.microsoft.com/office/drawing/2014/main" xmlns=""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sp>
        <p:nvSpPr>
          <p:cNvPr id="2" name="Con la pandemia del COVID19 hemos visto cómo los bulos se han multiplicado a través de las redes sociales.">
            <a:extLst>
              <a:ext uri="{FF2B5EF4-FFF2-40B4-BE49-F238E27FC236}">
                <a16:creationId xmlns:a16="http://schemas.microsoft.com/office/drawing/2014/main" xmlns="" id="{4A84586A-E2F7-4DF2-A7C2-800CE5BD5B9E}"/>
              </a:ext>
            </a:extLst>
          </p:cNvPr>
          <p:cNvSpPr txBox="1"/>
          <p:nvPr/>
        </p:nvSpPr>
        <p:spPr>
          <a:xfrm>
            <a:off x="2881378" y="2068268"/>
            <a:ext cx="871296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just" defTabSz="457200">
              <a:lnSpc>
                <a:spcPts val="7300"/>
              </a:lnSpc>
              <a:spcBef>
                <a:spcPts val="1200"/>
              </a:spcBef>
              <a:defRPr sz="4133">
                <a:solidFill>
                  <a:srgbClr val="000000"/>
                </a:solidFill>
                <a:latin typeface="Verdana"/>
                <a:ea typeface="Verdana"/>
                <a:cs typeface="Verdana"/>
                <a:sym typeface="Verdana"/>
              </a:defRPr>
            </a:lvl1pPr>
          </a:lstStyle>
          <a:p>
            <a:pPr>
              <a:lnSpc>
                <a:spcPct val="150000"/>
              </a:lnSpc>
            </a:pPr>
            <a:r>
              <a:rPr lang="el-GR" sz="3600" b="1" dirty="0" smtClean="0">
                <a:solidFill>
                  <a:srgbClr val="009F9A"/>
                </a:solidFill>
                <a:latin typeface="Montserrat Light" pitchFamily="2" charset="77"/>
                <a:cs typeface="Calibri" panose="020F0502020204030204" pitchFamily="34" charset="0"/>
              </a:rPr>
              <a:t>Εμπιστέψου ένα άτομο και η πληροφορία είναι το κλειδί</a:t>
            </a:r>
            <a:endParaRPr sz="3600" b="1" dirty="0">
              <a:solidFill>
                <a:schemeClr val="tx1"/>
              </a:solidFill>
              <a:latin typeface="Montserrat Light" pitchFamily="2" charset="77"/>
              <a:cs typeface="Calibri" panose="020F0502020204030204" pitchFamily="34" charset="0"/>
            </a:endParaRPr>
          </a:p>
        </p:txBody>
      </p:sp>
      <p:sp>
        <p:nvSpPr>
          <p:cNvPr id="3" name="Rectángulo 12">
            <a:extLst>
              <a:ext uri="{FF2B5EF4-FFF2-40B4-BE49-F238E27FC236}">
                <a16:creationId xmlns:a16="http://schemas.microsoft.com/office/drawing/2014/main" xmlns="" id="{F697D763-D40B-422F-8117-6B49EAB82CA9}"/>
              </a:ext>
            </a:extLst>
          </p:cNvPr>
          <p:cNvSpPr/>
          <p:nvPr/>
        </p:nvSpPr>
        <p:spPr>
          <a:xfrm>
            <a:off x="551384" y="383199"/>
            <a:ext cx="11186160" cy="461665"/>
          </a:xfrm>
          <a:prstGeom prst="rect">
            <a:avLst/>
          </a:prstGeom>
        </p:spPr>
        <p:txBody>
          <a:bodyPr wrap="square">
            <a:spAutoFit/>
          </a:bodyPr>
          <a:lstStyle/>
          <a:p>
            <a:r>
              <a:rPr lang="el-GR" sz="2400" b="1" dirty="0" smtClean="0">
                <a:latin typeface="Montserrat Light" pitchFamily="2" charset="77"/>
                <a:ea typeface="Calibri" panose="020F0502020204030204" pitchFamily="34" charset="0"/>
                <a:cs typeface="Times New Roman" panose="02020603050405020304" pitchFamily="18" charset="0"/>
              </a:rPr>
              <a:t>Πως οι ψευδείς ειδήσεις φτάνουν σε μας.</a:t>
            </a:r>
            <a:endParaRPr lang="es-ES" sz="2400" b="1" dirty="0">
              <a:latin typeface="Montserrat Light" pitchFamily="2" charset="77"/>
              <a:ea typeface="Calibri" panose="020F0502020204030204" pitchFamily="34" charset="0"/>
              <a:cs typeface="Times New Roman" panose="02020603050405020304" pitchFamily="18" charset="0"/>
            </a:endParaRPr>
          </a:p>
        </p:txBody>
      </p:sp>
      <p:pic>
        <p:nvPicPr>
          <p:cNvPr id="5" name="Imagen 4" descr="Icono&#10;&#10;Descripción generada automáticamente">
            <a:extLst>
              <a:ext uri="{FF2B5EF4-FFF2-40B4-BE49-F238E27FC236}">
                <a16:creationId xmlns:a16="http://schemas.microsoft.com/office/drawing/2014/main" xmlns="" id="{D800B3B8-3A51-D540-9212-D52DBE6516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1424" y="2276872"/>
            <a:ext cx="1670908" cy="1670908"/>
          </a:xfrm>
          <a:prstGeom prst="rect">
            <a:avLst/>
          </a:prstGeom>
        </p:spPr>
      </p:pic>
      <p:pic>
        <p:nvPicPr>
          <p:cNvPr id="4" name="Εγγεγραμμένος ήχο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421098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68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cxnSp>
        <p:nvCxnSpPr>
          <p:cNvPr id="11" name="Conector recto 10">
            <a:extLst>
              <a:ext uri="{FF2B5EF4-FFF2-40B4-BE49-F238E27FC236}">
                <a16:creationId xmlns:a16="http://schemas.microsoft.com/office/drawing/2014/main" xmlns=""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sp>
        <p:nvSpPr>
          <p:cNvPr id="4" name="Rectángulo 12">
            <a:extLst>
              <a:ext uri="{FF2B5EF4-FFF2-40B4-BE49-F238E27FC236}">
                <a16:creationId xmlns:a16="http://schemas.microsoft.com/office/drawing/2014/main" xmlns="" id="{03373FEE-55DB-44A5-826C-ED24E7EEAB7D}"/>
              </a:ext>
            </a:extLst>
          </p:cNvPr>
          <p:cNvSpPr/>
          <p:nvPr/>
        </p:nvSpPr>
        <p:spPr>
          <a:xfrm>
            <a:off x="502920" y="405996"/>
            <a:ext cx="11186160" cy="461665"/>
          </a:xfrm>
          <a:prstGeom prst="rect">
            <a:avLst/>
          </a:prstGeom>
        </p:spPr>
        <p:txBody>
          <a:bodyPr wrap="square">
            <a:spAutoFit/>
          </a:bodyPr>
          <a:lstStyle/>
          <a:p>
            <a:r>
              <a:rPr lang="el-GR" sz="2400" b="1" dirty="0" smtClean="0">
                <a:latin typeface="Montserrat Light" pitchFamily="2" charset="77"/>
                <a:ea typeface="Calibri" panose="020F0502020204030204" pitchFamily="34" charset="0"/>
                <a:cs typeface="Times New Roman" panose="02020603050405020304" pitchFamily="18" charset="0"/>
              </a:rPr>
              <a:t>Συνοψίζοντας :</a:t>
            </a:r>
            <a:endParaRPr lang="es-ES" sz="2400" b="1" dirty="0">
              <a:latin typeface="Montserrat Light" pitchFamily="2" charset="77"/>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547E9B8F-BCB5-48E5-8CED-630F98885EE8}"/>
              </a:ext>
            </a:extLst>
          </p:cNvPr>
          <p:cNvSpPr txBox="1"/>
          <p:nvPr/>
        </p:nvSpPr>
        <p:spPr>
          <a:xfrm>
            <a:off x="1702232" y="1522336"/>
            <a:ext cx="9505056" cy="1200329"/>
          </a:xfrm>
          <a:prstGeom prst="rect">
            <a:avLst/>
          </a:prstGeom>
          <a:noFill/>
        </p:spPr>
        <p:txBody>
          <a:bodyPr wrap="square">
            <a:spAutoFit/>
          </a:bodyPr>
          <a:lstStyle/>
          <a:p>
            <a:r>
              <a:rPr lang="el-GR" sz="3600" dirty="0" smtClean="0">
                <a:latin typeface="Montserrat"/>
              </a:rPr>
              <a:t>Οι  ψευδείς ειδήσεις εμφανίζονται με διάφορους τρόπους </a:t>
            </a:r>
            <a:endParaRPr lang="en-US" sz="3600" dirty="0">
              <a:latin typeface="Montserrat"/>
            </a:endParaRPr>
          </a:p>
        </p:txBody>
      </p:sp>
      <p:sp>
        <p:nvSpPr>
          <p:cNvPr id="6" name="TextBox 22">
            <a:extLst>
              <a:ext uri="{FF2B5EF4-FFF2-40B4-BE49-F238E27FC236}">
                <a16:creationId xmlns:a16="http://schemas.microsoft.com/office/drawing/2014/main" xmlns="" id="{2D7E8146-F591-4177-AA13-73392C9EBA73}"/>
              </a:ext>
            </a:extLst>
          </p:cNvPr>
          <p:cNvSpPr txBox="1"/>
          <p:nvPr/>
        </p:nvSpPr>
        <p:spPr>
          <a:xfrm>
            <a:off x="1702232" y="4946669"/>
            <a:ext cx="9505056" cy="1200329"/>
          </a:xfrm>
          <a:prstGeom prst="rect">
            <a:avLst/>
          </a:prstGeom>
          <a:noFill/>
        </p:spPr>
        <p:txBody>
          <a:bodyPr wrap="square">
            <a:spAutoFit/>
          </a:bodyPr>
          <a:lstStyle/>
          <a:p>
            <a:r>
              <a:rPr lang="el-GR" sz="3600" dirty="0" smtClean="0">
                <a:latin typeface="Montserrat"/>
              </a:rPr>
              <a:t>Πρέπει να είμαστε ενεργά θέματα όταν καταναλώνουμε πληροφορίες.</a:t>
            </a:r>
            <a:endParaRPr lang="es-ES" sz="3600" dirty="0">
              <a:latin typeface="Montserrat"/>
            </a:endParaRPr>
          </a:p>
        </p:txBody>
      </p:sp>
      <p:sp>
        <p:nvSpPr>
          <p:cNvPr id="7" name="TextBox 6">
            <a:extLst>
              <a:ext uri="{FF2B5EF4-FFF2-40B4-BE49-F238E27FC236}">
                <a16:creationId xmlns:a16="http://schemas.microsoft.com/office/drawing/2014/main" xmlns="" id="{5C11FEA5-5A65-4DA6-8298-F252C36305F2}"/>
              </a:ext>
            </a:extLst>
          </p:cNvPr>
          <p:cNvSpPr txBox="1"/>
          <p:nvPr/>
        </p:nvSpPr>
        <p:spPr>
          <a:xfrm>
            <a:off x="1702232" y="3087608"/>
            <a:ext cx="9505056" cy="1754326"/>
          </a:xfrm>
          <a:prstGeom prst="rect">
            <a:avLst/>
          </a:prstGeom>
          <a:noFill/>
        </p:spPr>
        <p:txBody>
          <a:bodyPr wrap="square">
            <a:spAutoFit/>
          </a:bodyPr>
          <a:lstStyle/>
          <a:p>
            <a:r>
              <a:rPr lang="el-GR" sz="3600" dirty="0" smtClean="0">
                <a:latin typeface="Montserrat"/>
              </a:rPr>
              <a:t>Η εμπιστοσύνη στο άτομο που μας στέλνει το μήνυμα είναι συχνά βασικό σημείο για να πιστέψουμε τις πληροφορίες</a:t>
            </a:r>
            <a:endParaRPr lang="es-ES" sz="3600" dirty="0">
              <a:latin typeface="Montserrat"/>
            </a:endParaRPr>
          </a:p>
        </p:txBody>
      </p:sp>
      <p:pic>
        <p:nvPicPr>
          <p:cNvPr id="3" name="Gráfico 2" descr="Insignia 1">
            <a:extLst>
              <a:ext uri="{FF2B5EF4-FFF2-40B4-BE49-F238E27FC236}">
                <a16:creationId xmlns:a16="http://schemas.microsoft.com/office/drawing/2014/main" xmlns="" id="{1B2803B1-6F49-1F48-8887-013CCC0628E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02920" y="1448956"/>
            <a:ext cx="914400" cy="914400"/>
          </a:xfrm>
          <a:prstGeom prst="rect">
            <a:avLst/>
          </a:prstGeom>
        </p:spPr>
      </p:pic>
      <p:pic>
        <p:nvPicPr>
          <p:cNvPr id="10" name="Gráfico 9" descr="Insignia">
            <a:extLst>
              <a:ext uri="{FF2B5EF4-FFF2-40B4-BE49-F238E27FC236}">
                <a16:creationId xmlns:a16="http://schemas.microsoft.com/office/drawing/2014/main" xmlns="" id="{F1211437-1926-E345-9F88-73FE6938BE7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02920" y="3212857"/>
            <a:ext cx="914400" cy="914400"/>
          </a:xfrm>
          <a:prstGeom prst="rect">
            <a:avLst/>
          </a:prstGeom>
        </p:spPr>
      </p:pic>
      <p:pic>
        <p:nvPicPr>
          <p:cNvPr id="13" name="Gráfico 12" descr="Insignia 3">
            <a:extLst>
              <a:ext uri="{FF2B5EF4-FFF2-40B4-BE49-F238E27FC236}">
                <a16:creationId xmlns:a16="http://schemas.microsoft.com/office/drawing/2014/main" xmlns="" id="{6074F3F6-D736-834D-B1BA-F0B650847E7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502920" y="5145893"/>
            <a:ext cx="914400" cy="914400"/>
          </a:xfrm>
          <a:prstGeom prst="rect">
            <a:avLst/>
          </a:prstGeom>
        </p:spPr>
      </p:pic>
      <p:pic>
        <p:nvPicPr>
          <p:cNvPr id="2" name="Εγγεγραμμένος ήχο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974850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31177" fill="hold"/>
                                        <p:tgtEl>
                                          <p:spTgt spid="2"/>
                                        </p:tgtEl>
                                      </p:cBhvr>
                                    </p:cmd>
                                  </p:childTnLst>
                                </p:cTn>
                              </p:par>
                            </p:childTnLst>
                          </p:cTn>
                        </p:par>
                      </p:childTnLst>
                    </p:cTn>
                  </p:par>
                </p:childTnLst>
              </p:cTn>
              <p:nextCondLst>
                <p:cond evt="onClick" delay="0">
                  <p:tgtEl>
                    <p:spTgt spid="2"/>
                  </p:tgtEl>
                </p:cond>
              </p:nextCondLst>
            </p:seq>
            <p:audio>
              <p:cMediaNode vol="80000">
                <p:cTn id="26" fill="hold" display="0">
                  <p:stCondLst>
                    <p:cond delay="indefinite"/>
                  </p:stCondLst>
                  <p:endCondLst>
                    <p:cond evt="onStopAudio" delay="0">
                      <p:tgtEl>
                        <p:sldTgt/>
                      </p:tgtEl>
                    </p:cond>
                  </p:endCondLst>
                </p:cTn>
                <p:tgtEl>
                  <p:spTgt spid="2"/>
                </p:tgtEl>
              </p:cMediaNode>
            </p:audio>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cxnSp>
        <p:nvCxnSpPr>
          <p:cNvPr id="11" name="Conector recto 10">
            <a:extLst>
              <a:ext uri="{FF2B5EF4-FFF2-40B4-BE49-F238E27FC236}">
                <a16:creationId xmlns:a16="http://schemas.microsoft.com/office/drawing/2014/main" xmlns=""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sp>
        <p:nvSpPr>
          <p:cNvPr id="26" name="Rectángulo 25">
            <a:extLst>
              <a:ext uri="{FF2B5EF4-FFF2-40B4-BE49-F238E27FC236}">
                <a16:creationId xmlns:a16="http://schemas.microsoft.com/office/drawing/2014/main" xmlns="" id="{4F23B166-1791-D147-9B33-5D529CECBABF}"/>
              </a:ext>
            </a:extLst>
          </p:cNvPr>
          <p:cNvSpPr/>
          <p:nvPr/>
        </p:nvSpPr>
        <p:spPr>
          <a:xfrm>
            <a:off x="502920" y="405996"/>
            <a:ext cx="11186160" cy="461665"/>
          </a:xfrm>
          <a:prstGeom prst="rect">
            <a:avLst/>
          </a:prstGeom>
        </p:spPr>
        <p:txBody>
          <a:bodyPr wrap="square">
            <a:spAutoFit/>
          </a:bodyPr>
          <a:lstStyle/>
          <a:p>
            <a:r>
              <a:rPr lang="el-GR" sz="2400" b="1" dirty="0" smtClean="0">
                <a:latin typeface="Montserrat Light" pitchFamily="2" charset="77"/>
                <a:ea typeface="Calibri" panose="020F0502020204030204" pitchFamily="34" charset="0"/>
                <a:cs typeface="Times New Roman" panose="02020603050405020304" pitchFamily="18" charset="0"/>
              </a:rPr>
              <a:t>ΤΙ ΕΊΝΑΙ Η ΠΑΡΑΠΛΗΡΟΦΟΡΗΣΗ</a:t>
            </a:r>
            <a:endParaRPr lang="es-ES" sz="2400" b="1" dirty="0">
              <a:latin typeface="Montserrat Light" pitchFamily="2" charset="77"/>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xmlns="" id="{BDC814C2-D385-4F6C-8826-DF5CC8A606F0}"/>
              </a:ext>
            </a:extLst>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10064376" y="-176761"/>
            <a:ext cx="2160240" cy="2160240"/>
          </a:xfrm>
          <a:prstGeom prst="rect">
            <a:avLst/>
          </a:prstGeom>
        </p:spPr>
      </p:pic>
      <p:sp>
        <p:nvSpPr>
          <p:cNvPr id="7" name="TextBox 6">
            <a:extLst>
              <a:ext uri="{FF2B5EF4-FFF2-40B4-BE49-F238E27FC236}">
                <a16:creationId xmlns:a16="http://schemas.microsoft.com/office/drawing/2014/main" xmlns="" id="{6A6A1593-CC0B-5D44-A0B5-42637AC381D2}"/>
              </a:ext>
            </a:extLst>
          </p:cNvPr>
          <p:cNvSpPr txBox="1"/>
          <p:nvPr/>
        </p:nvSpPr>
        <p:spPr>
          <a:xfrm>
            <a:off x="3791744" y="1451124"/>
            <a:ext cx="3924436" cy="742447"/>
          </a:xfrm>
          <a:prstGeom prst="rect">
            <a:avLst/>
          </a:prstGeom>
          <a:noFill/>
        </p:spPr>
        <p:txBody>
          <a:bodyPr wrap="square" lIns="91440" tIns="45720" rIns="91440" bIns="45720" anchor="t">
            <a:spAutoFit/>
          </a:bodyPr>
          <a:lstStyle/>
          <a:p>
            <a:pPr algn="just">
              <a:lnSpc>
                <a:spcPct val="150000"/>
              </a:lnSpc>
            </a:pPr>
            <a:r>
              <a:rPr lang="el-GR" sz="3200" b="1" dirty="0" smtClean="0">
                <a:solidFill>
                  <a:srgbClr val="009F9A"/>
                </a:solidFill>
                <a:latin typeface="Montserrat Light"/>
              </a:rPr>
              <a:t>Παραπληροφόρηση</a:t>
            </a:r>
            <a:endParaRPr lang="es-ES" sz="3200" b="1" dirty="0">
              <a:solidFill>
                <a:srgbClr val="009F9A"/>
              </a:solidFill>
              <a:latin typeface="Montserrat Light"/>
            </a:endParaRPr>
          </a:p>
        </p:txBody>
      </p:sp>
      <p:sp>
        <p:nvSpPr>
          <p:cNvPr id="2" name="TextBox 1">
            <a:extLst>
              <a:ext uri="{FF2B5EF4-FFF2-40B4-BE49-F238E27FC236}">
                <a16:creationId xmlns:a16="http://schemas.microsoft.com/office/drawing/2014/main" xmlns="" id="{74E0C59B-AA33-4A9A-B7AF-318CBFA8DE9A}"/>
              </a:ext>
            </a:extLst>
          </p:cNvPr>
          <p:cNvSpPr txBox="1"/>
          <p:nvPr/>
        </p:nvSpPr>
        <p:spPr>
          <a:xfrm>
            <a:off x="1199456" y="2662738"/>
            <a:ext cx="9793087" cy="923330"/>
          </a:xfrm>
          <a:prstGeom prst="rect">
            <a:avLst/>
          </a:prstGeom>
          <a:noFill/>
        </p:spPr>
        <p:txBody>
          <a:bodyPr wrap="square" lIns="91440" tIns="45720" rIns="91440" bIns="45720" anchor="t">
            <a:spAutoFit/>
          </a:bodyPr>
          <a:lstStyle/>
          <a:p>
            <a:pPr algn="just">
              <a:lnSpc>
                <a:spcPct val="150000"/>
              </a:lnSpc>
            </a:pPr>
            <a:r>
              <a:rPr lang="el-GR" sz="3600" b="1" dirty="0" smtClean="0">
                <a:latin typeface="Montserrat Light"/>
              </a:rPr>
              <a:t>Αμφιβολία </a:t>
            </a:r>
            <a:r>
              <a:rPr lang="en-US" sz="3600" b="1" dirty="0" smtClean="0">
                <a:latin typeface="Montserrat Light"/>
              </a:rPr>
              <a:t>, </a:t>
            </a:r>
            <a:r>
              <a:rPr lang="el-GR" sz="3600" b="1" dirty="0" smtClean="0">
                <a:latin typeface="Montserrat Light"/>
              </a:rPr>
              <a:t>και λάθος πληροφορίες </a:t>
            </a:r>
            <a:endParaRPr lang="es-ES" sz="3600" b="1" dirty="0">
              <a:latin typeface="Montserrat Light"/>
            </a:endParaRPr>
          </a:p>
        </p:txBody>
      </p:sp>
      <p:grpSp>
        <p:nvGrpSpPr>
          <p:cNvPr id="14" name="Group 13">
            <a:extLst>
              <a:ext uri="{FF2B5EF4-FFF2-40B4-BE49-F238E27FC236}">
                <a16:creationId xmlns:a16="http://schemas.microsoft.com/office/drawing/2014/main" xmlns="" id="{5BB233CF-067A-4B24-8796-D03048223B72}"/>
              </a:ext>
            </a:extLst>
          </p:cNvPr>
          <p:cNvGrpSpPr/>
          <p:nvPr/>
        </p:nvGrpSpPr>
        <p:grpSpPr>
          <a:xfrm>
            <a:off x="1199457" y="4060634"/>
            <a:ext cx="9073008" cy="1937438"/>
            <a:chOff x="1019436" y="4250376"/>
            <a:chExt cx="9073008" cy="1937438"/>
          </a:xfrm>
        </p:grpSpPr>
        <p:sp>
          <p:nvSpPr>
            <p:cNvPr id="4" name="TextBox 3">
              <a:extLst>
                <a:ext uri="{FF2B5EF4-FFF2-40B4-BE49-F238E27FC236}">
                  <a16:creationId xmlns:a16="http://schemas.microsoft.com/office/drawing/2014/main" xmlns="" id="{46EA1A0E-F5F1-4AF9-B725-D826C716E811}"/>
                </a:ext>
              </a:extLst>
            </p:cNvPr>
            <p:cNvSpPr txBox="1"/>
            <p:nvPr/>
          </p:nvSpPr>
          <p:spPr>
            <a:xfrm>
              <a:off x="1019436" y="4433488"/>
              <a:ext cx="4428492" cy="1754326"/>
            </a:xfrm>
            <a:prstGeom prst="rect">
              <a:avLst/>
            </a:prstGeom>
            <a:noFill/>
          </p:spPr>
          <p:txBody>
            <a:bodyPr wrap="square" lIns="91440" tIns="45720" rIns="91440" bIns="45720" anchor="t">
              <a:spAutoFit/>
            </a:bodyPr>
            <a:lstStyle/>
            <a:p>
              <a:pPr algn="just">
                <a:lnSpc>
                  <a:spcPct val="150000"/>
                </a:lnSpc>
              </a:pPr>
              <a:r>
                <a:rPr lang="el-GR" sz="3600" b="1" dirty="0" smtClean="0">
                  <a:latin typeface="Montserrat Light"/>
                </a:rPr>
                <a:t>Σε αυτές τις ενότητες </a:t>
              </a:r>
              <a:endParaRPr lang="es-ES" sz="3600" b="1" dirty="0">
                <a:latin typeface="Montserrat Light"/>
              </a:endParaRPr>
            </a:p>
          </p:txBody>
        </p:sp>
        <p:sp>
          <p:nvSpPr>
            <p:cNvPr id="5" name="TextBox 4">
              <a:extLst>
                <a:ext uri="{FF2B5EF4-FFF2-40B4-BE49-F238E27FC236}">
                  <a16:creationId xmlns:a16="http://schemas.microsoft.com/office/drawing/2014/main" xmlns="" id="{FFDBCE51-6265-49ED-B920-4C301EEFF58E}"/>
                </a:ext>
              </a:extLst>
            </p:cNvPr>
            <p:cNvSpPr txBox="1"/>
            <p:nvPr/>
          </p:nvSpPr>
          <p:spPr>
            <a:xfrm>
              <a:off x="7608168" y="4250376"/>
              <a:ext cx="2484276" cy="1307537"/>
            </a:xfrm>
            <a:prstGeom prst="rect">
              <a:avLst/>
            </a:prstGeom>
            <a:noFill/>
          </p:spPr>
          <p:txBody>
            <a:bodyPr wrap="square" lIns="91440" tIns="45720" rIns="91440" bIns="45720" anchor="t">
              <a:spAutoFit/>
            </a:bodyPr>
            <a:lstStyle/>
            <a:p>
              <a:pPr algn="just">
                <a:lnSpc>
                  <a:spcPct val="150000"/>
                </a:lnSpc>
              </a:pPr>
              <a:r>
                <a:rPr lang="el-GR" sz="2800" b="1" dirty="0" smtClean="0">
                  <a:solidFill>
                    <a:srgbClr val="009F9A"/>
                  </a:solidFill>
                  <a:latin typeface="Montserrat Light"/>
                </a:rPr>
                <a:t>Ψευδείς ειδήσεις</a:t>
              </a:r>
              <a:endParaRPr lang="es-ES" sz="2800" b="1" dirty="0">
                <a:solidFill>
                  <a:srgbClr val="009F9A"/>
                </a:solidFill>
                <a:latin typeface="Montserrat Light"/>
              </a:endParaRPr>
            </a:p>
          </p:txBody>
        </p:sp>
        <p:cxnSp>
          <p:nvCxnSpPr>
            <p:cNvPr id="13" name="Straight Arrow Connector 12">
              <a:extLst>
                <a:ext uri="{FF2B5EF4-FFF2-40B4-BE49-F238E27FC236}">
                  <a16:creationId xmlns:a16="http://schemas.microsoft.com/office/drawing/2014/main" xmlns="" id="{64AB7F7E-979C-430B-AB19-CCFC28C1113A}"/>
                </a:ext>
              </a:extLst>
            </p:cNvPr>
            <p:cNvCxnSpPr>
              <a:cxnSpLocks/>
            </p:cNvCxnSpPr>
            <p:nvPr/>
          </p:nvCxnSpPr>
          <p:spPr>
            <a:xfrm>
              <a:off x="5375920" y="5013176"/>
              <a:ext cx="2016224" cy="0"/>
            </a:xfrm>
            <a:prstGeom prst="straightConnector1">
              <a:avLst/>
            </a:prstGeom>
            <a:ln w="76200">
              <a:solidFill>
                <a:srgbClr val="009F9A"/>
              </a:solidFill>
              <a:tailEnd type="triangle"/>
            </a:ln>
          </p:spPr>
          <p:style>
            <a:lnRef idx="1">
              <a:schemeClr val="accent1"/>
            </a:lnRef>
            <a:fillRef idx="0">
              <a:schemeClr val="accent1"/>
            </a:fillRef>
            <a:effectRef idx="0">
              <a:schemeClr val="accent1"/>
            </a:effectRef>
            <a:fontRef idx="minor">
              <a:schemeClr val="tx1"/>
            </a:fontRef>
          </p:style>
        </p:cxnSp>
      </p:grpSp>
      <p:pic>
        <p:nvPicPr>
          <p:cNvPr id="6" name="Εγγεγραμμένος ήχο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104554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8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cxnSp>
        <p:nvCxnSpPr>
          <p:cNvPr id="11" name="Conector recto 10">
            <a:extLst>
              <a:ext uri="{FF2B5EF4-FFF2-40B4-BE49-F238E27FC236}">
                <a16:creationId xmlns:a16="http://schemas.microsoft.com/office/drawing/2014/main" xmlns=""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pic>
        <p:nvPicPr>
          <p:cNvPr id="8" name="round" descr="round">
            <a:hlinkClick r:id="" action="ppaction://media"/>
            <a:extLst>
              <a:ext uri="{FF2B5EF4-FFF2-40B4-BE49-F238E27FC236}">
                <a16:creationId xmlns:a16="http://schemas.microsoft.com/office/drawing/2014/main" xmlns="" id="{3B4DDFD2-721E-B546-BA47-DC1152B0C1A4}"/>
              </a:ext>
            </a:extLst>
          </p:cNvPr>
          <p:cNvPicPr>
            <a:picLocks noChangeAspect="1"/>
          </p:cNvPicPr>
          <p:nvPr>
            <a:videoFile r:link="rId2"/>
            <p:extLst>
              <p:ext uri="{DAA4B4D4-6D71-4841-9C94-3DE7FCFB9230}">
                <p14:media xmlns:p14="http://schemas.microsoft.com/office/powerpoint/2010/main" r:embed="rId1"/>
              </p:ext>
            </p:extLst>
          </p:nvPr>
        </p:nvPicPr>
        <p:blipFill>
          <a:blip r:embed="rId7" cstate="print"/>
          <a:stretch>
            <a:fillRect/>
          </a:stretch>
        </p:blipFill>
        <p:spPr>
          <a:xfrm>
            <a:off x="5663952" y="2492896"/>
            <a:ext cx="3805265" cy="1382824"/>
          </a:xfrm>
          <a:prstGeom prst="rect">
            <a:avLst/>
          </a:prstGeom>
        </p:spPr>
      </p:pic>
      <p:pic>
        <p:nvPicPr>
          <p:cNvPr id="10" name="round" descr="round">
            <a:hlinkClick r:id="" action="ppaction://media"/>
            <a:extLst>
              <a:ext uri="{FF2B5EF4-FFF2-40B4-BE49-F238E27FC236}">
                <a16:creationId xmlns:a16="http://schemas.microsoft.com/office/drawing/2014/main" xmlns="" id="{A63009B1-D244-2548-802F-2F3692D31E16}"/>
              </a:ext>
            </a:extLst>
          </p:cNvPr>
          <p:cNvPicPr>
            <a:picLocks noChangeAspect="1"/>
          </p:cNvPicPr>
          <p:nvPr>
            <a:videoFile r:link="rId2"/>
            <p:extLst>
              <p:ext uri="{DAA4B4D4-6D71-4841-9C94-3DE7FCFB9230}">
                <p14:media xmlns:p14="http://schemas.microsoft.com/office/powerpoint/2010/main" r:embed="rId1"/>
              </p:ext>
            </p:extLst>
          </p:nvPr>
        </p:nvPicPr>
        <p:blipFill>
          <a:blip r:embed="rId7" cstate="print"/>
          <a:stretch>
            <a:fillRect/>
          </a:stretch>
        </p:blipFill>
        <p:spPr>
          <a:xfrm>
            <a:off x="5945791" y="1911822"/>
            <a:ext cx="3805265" cy="1382824"/>
          </a:xfrm>
          <a:prstGeom prst="rect">
            <a:avLst/>
          </a:prstGeom>
        </p:spPr>
      </p:pic>
      <p:pic>
        <p:nvPicPr>
          <p:cNvPr id="4" name="Imagen 3" descr="Icono&#10;&#10;Descripción generada automáticamente">
            <a:extLst>
              <a:ext uri="{FF2B5EF4-FFF2-40B4-BE49-F238E27FC236}">
                <a16:creationId xmlns:a16="http://schemas.microsoft.com/office/drawing/2014/main" xmlns="" id="{4DA28B10-FE7D-F84B-AF94-5CE2781664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344" y="1745313"/>
            <a:ext cx="3662530" cy="3662530"/>
          </a:xfrm>
          <a:prstGeom prst="rect">
            <a:avLst/>
          </a:prstGeom>
        </p:spPr>
      </p:pic>
      <p:sp>
        <p:nvSpPr>
          <p:cNvPr id="13" name="12 - Ορθογώνιο"/>
          <p:cNvSpPr/>
          <p:nvPr/>
        </p:nvSpPr>
        <p:spPr>
          <a:xfrm>
            <a:off x="3309918" y="2071678"/>
            <a:ext cx="6096000" cy="2062103"/>
          </a:xfrm>
          <a:prstGeom prst="rect">
            <a:avLst/>
          </a:prstGeom>
        </p:spPr>
        <p:txBody>
          <a:bodyPr wrap="square">
            <a:spAutoFit/>
          </a:bodyPr>
          <a:lstStyle/>
          <a:p>
            <a:r>
              <a:rPr lang="el-GR" sz="3200" dirty="0" smtClean="0"/>
              <a:t>Ο υπερβολικός αριθμός πληροφοριών καθιστά δύσκολη τη διάκριση αξιόπιστων πληροφοριών από αναξιόπιστων πληροφοριών</a:t>
            </a:r>
            <a:r>
              <a:rPr lang="el-GR" dirty="0" smtClean="0"/>
              <a:t>.</a:t>
            </a:r>
            <a:endParaRPr lang="el-GR" dirty="0"/>
          </a:p>
        </p:txBody>
      </p:sp>
      <p:pic>
        <p:nvPicPr>
          <p:cNvPr id="2" name="Εγγεγραμμένος ήχος">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186621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0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video>
              <p:cMediaNode vol="80000">
                <p:cTn id="8" fill="hold" display="0">
                  <p:stCondLst>
                    <p:cond delay="indefinite"/>
                  </p:stCondLst>
                </p:cTn>
                <p:tgtEl>
                  <p:spTgt spid="10"/>
                </p:tgtEl>
              </p:cMediaNode>
            </p:video>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21647" fill="hold"/>
                                        <p:tgtEl>
                                          <p:spTgt spid="2"/>
                                        </p:tgtEl>
                                      </p:cBhvr>
                                    </p:cmd>
                                  </p:childTnLst>
                                </p:cTn>
                              </p:par>
                            </p:childTnLst>
                          </p:cTn>
                        </p:par>
                      </p:childTnLst>
                    </p:cTn>
                  </p:par>
                </p:childTnLst>
              </p:cTn>
              <p:nextCondLst>
                <p:cond evt="onClick" delay="0">
                  <p:tgtEl>
                    <p:spTgt spid="2"/>
                  </p:tgtEl>
                </p:cond>
              </p:nextCondLst>
            </p:seq>
            <p:audio>
              <p:cMediaNode vol="80000">
                <p:cTn id="14"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cxnSp>
        <p:nvCxnSpPr>
          <p:cNvPr id="11" name="Conector recto 10">
            <a:extLst>
              <a:ext uri="{FF2B5EF4-FFF2-40B4-BE49-F238E27FC236}">
                <a16:creationId xmlns:a16="http://schemas.microsoft.com/office/drawing/2014/main" xmlns=""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sp>
        <p:nvSpPr>
          <p:cNvPr id="26" name="Rectángulo 25">
            <a:extLst>
              <a:ext uri="{FF2B5EF4-FFF2-40B4-BE49-F238E27FC236}">
                <a16:creationId xmlns:a16="http://schemas.microsoft.com/office/drawing/2014/main" xmlns="" id="{4F23B166-1791-D147-9B33-5D529CECBABF}"/>
              </a:ext>
            </a:extLst>
          </p:cNvPr>
          <p:cNvSpPr/>
          <p:nvPr/>
        </p:nvSpPr>
        <p:spPr>
          <a:xfrm>
            <a:off x="502920" y="405996"/>
            <a:ext cx="11186160" cy="461665"/>
          </a:xfrm>
          <a:prstGeom prst="rect">
            <a:avLst/>
          </a:prstGeom>
        </p:spPr>
        <p:txBody>
          <a:bodyPr wrap="square">
            <a:spAutoFit/>
          </a:bodyPr>
          <a:lstStyle/>
          <a:p>
            <a:r>
              <a:rPr lang="el-GR" sz="2400" b="1" dirty="0" smtClean="0">
                <a:latin typeface="Montserrat Light" pitchFamily="2" charset="77"/>
                <a:ea typeface="Calibri" panose="020F0502020204030204" pitchFamily="34" charset="0"/>
                <a:cs typeface="Times New Roman" panose="02020603050405020304" pitchFamily="18" charset="0"/>
              </a:rPr>
              <a:t>ΤΙ ΕΊΝΑΙ Η ΠΑΡΑΠΗΡΟΦΟΡΗΣΗ</a:t>
            </a:r>
            <a:endParaRPr lang="es-ES" sz="2400" b="1" dirty="0">
              <a:latin typeface="Montserrat Light" pitchFamily="2" charset="77"/>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xmlns="" id="{5095F6A6-E02A-4659-BC79-2DE64F3E0FA0}"/>
              </a:ext>
            </a:extLst>
          </p:cNvPr>
          <p:cNvPicPr>
            <a:picLocks noChangeAspect="1"/>
          </p:cNvPicPr>
          <p:nvPr/>
        </p:nvPicPr>
        <p:blipFill>
          <a:blip r:embed="rId5"/>
          <a:stretch>
            <a:fillRect/>
          </a:stretch>
        </p:blipFill>
        <p:spPr>
          <a:xfrm>
            <a:off x="119336" y="2348880"/>
            <a:ext cx="3791744" cy="2828664"/>
          </a:xfrm>
          <a:prstGeom prst="rect">
            <a:avLst/>
          </a:prstGeom>
        </p:spPr>
      </p:pic>
      <p:sp>
        <p:nvSpPr>
          <p:cNvPr id="5" name="TextBox 4">
            <a:extLst>
              <a:ext uri="{FF2B5EF4-FFF2-40B4-BE49-F238E27FC236}">
                <a16:creationId xmlns:a16="http://schemas.microsoft.com/office/drawing/2014/main" xmlns="" id="{506D7927-06CD-4E1D-88BC-897A3179805D}"/>
              </a:ext>
            </a:extLst>
          </p:cNvPr>
          <p:cNvSpPr txBox="1"/>
          <p:nvPr/>
        </p:nvSpPr>
        <p:spPr>
          <a:xfrm>
            <a:off x="4223792" y="2288785"/>
            <a:ext cx="6840760" cy="2585323"/>
          </a:xfrm>
          <a:prstGeom prst="rect">
            <a:avLst/>
          </a:prstGeom>
          <a:noFill/>
        </p:spPr>
        <p:txBody>
          <a:bodyPr wrap="square" lIns="91440" tIns="45720" rIns="91440" bIns="45720" anchor="t">
            <a:spAutoFit/>
          </a:bodyPr>
          <a:lstStyle/>
          <a:p>
            <a:pPr algn="just">
              <a:lnSpc>
                <a:spcPct val="150000"/>
              </a:lnSpc>
            </a:pPr>
            <a:r>
              <a:rPr lang="el-GR" sz="3600" b="1" dirty="0" smtClean="0">
                <a:latin typeface="Montserrat Light"/>
              </a:rPr>
              <a:t>Η υγεία είναι ένα από τα πιο πολύτιμα πλεονεκτήματά μας, γι 'αυτό αφθονούν η υγεία</a:t>
            </a:r>
            <a:r>
              <a:rPr lang="en-US" sz="3600" b="1" dirty="0" smtClean="0">
                <a:latin typeface="Montserrat Light"/>
              </a:rPr>
              <a:t>.</a:t>
            </a:r>
            <a:endParaRPr lang="es-ES" sz="3600" b="1" dirty="0">
              <a:latin typeface="Montserrat Light"/>
            </a:endParaRPr>
          </a:p>
        </p:txBody>
      </p:sp>
      <p:pic>
        <p:nvPicPr>
          <p:cNvPr id="3" name="Εγγεγραμμένος ήχο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817349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40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cxnSp>
        <p:nvCxnSpPr>
          <p:cNvPr id="11" name="Conector recto 10">
            <a:extLst>
              <a:ext uri="{FF2B5EF4-FFF2-40B4-BE49-F238E27FC236}">
                <a16:creationId xmlns:a16="http://schemas.microsoft.com/office/drawing/2014/main" xmlns=""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sp>
        <p:nvSpPr>
          <p:cNvPr id="26" name="Rectángulo 25">
            <a:extLst>
              <a:ext uri="{FF2B5EF4-FFF2-40B4-BE49-F238E27FC236}">
                <a16:creationId xmlns:a16="http://schemas.microsoft.com/office/drawing/2014/main" xmlns="" id="{4F23B166-1791-D147-9B33-5D529CECBABF}"/>
              </a:ext>
            </a:extLst>
          </p:cNvPr>
          <p:cNvSpPr/>
          <p:nvPr/>
        </p:nvSpPr>
        <p:spPr>
          <a:xfrm>
            <a:off x="502920" y="405996"/>
            <a:ext cx="11186160" cy="461665"/>
          </a:xfrm>
          <a:prstGeom prst="rect">
            <a:avLst/>
          </a:prstGeom>
        </p:spPr>
        <p:txBody>
          <a:bodyPr wrap="square">
            <a:spAutoFit/>
          </a:bodyPr>
          <a:lstStyle/>
          <a:p>
            <a:endParaRPr lang="es-ES" sz="2400" b="1" dirty="0">
              <a:latin typeface="Montserrat Light" pitchFamily="2" charset="77"/>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6DC12AB1-D433-4C8B-8B6C-FF2EC228A8B5}"/>
              </a:ext>
            </a:extLst>
          </p:cNvPr>
          <p:cNvSpPr txBox="1"/>
          <p:nvPr/>
        </p:nvSpPr>
        <p:spPr>
          <a:xfrm>
            <a:off x="4655840" y="3895494"/>
            <a:ext cx="3834426" cy="1015663"/>
          </a:xfrm>
          <a:prstGeom prst="rect">
            <a:avLst/>
          </a:prstGeom>
          <a:noFill/>
        </p:spPr>
        <p:txBody>
          <a:bodyPr wrap="square">
            <a:spAutoFit/>
          </a:bodyPr>
          <a:lstStyle/>
          <a:p>
            <a:pPr algn="just">
              <a:lnSpc>
                <a:spcPct val="150000"/>
              </a:lnSpc>
            </a:pPr>
            <a:r>
              <a:rPr lang="el-GR" sz="4000" b="1" dirty="0" smtClean="0">
                <a:latin typeface="Montserrat Light"/>
              </a:rPr>
              <a:t>Από</a:t>
            </a:r>
            <a:r>
              <a:rPr lang="el-GR" sz="3600" b="1" dirty="0" smtClean="0">
                <a:solidFill>
                  <a:srgbClr val="009F9A"/>
                </a:solidFill>
                <a:latin typeface="Montserrat Light"/>
              </a:rPr>
              <a:t> </a:t>
            </a:r>
            <a:r>
              <a:rPr lang="el-GR" sz="3600" b="1" dirty="0" err="1" smtClean="0">
                <a:solidFill>
                  <a:srgbClr val="009F9A"/>
                </a:solidFill>
                <a:latin typeface="Montserrat Light"/>
              </a:rPr>
              <a:t>Σάτυρες</a:t>
            </a:r>
            <a:r>
              <a:rPr lang="el-GR" sz="3600" b="1" dirty="0" smtClean="0">
                <a:solidFill>
                  <a:srgbClr val="009F9A"/>
                </a:solidFill>
                <a:latin typeface="Montserrat Light"/>
              </a:rPr>
              <a:t> </a:t>
            </a:r>
            <a:r>
              <a:rPr lang="en-US" sz="3600" b="1" dirty="0" smtClean="0">
                <a:solidFill>
                  <a:srgbClr val="009F9A"/>
                </a:solidFill>
                <a:latin typeface="Montserrat Light"/>
              </a:rPr>
              <a:t>…</a:t>
            </a:r>
            <a:endParaRPr lang="es-ES" sz="3600" b="1" dirty="0">
              <a:solidFill>
                <a:srgbClr val="009F9A"/>
              </a:solidFill>
              <a:latin typeface="Montserrat Light"/>
            </a:endParaRPr>
          </a:p>
        </p:txBody>
      </p:sp>
      <p:pic>
        <p:nvPicPr>
          <p:cNvPr id="3" name="flecha roja" descr="flecha roja">
            <a:hlinkClick r:id="" action="ppaction://media"/>
            <a:extLst>
              <a:ext uri="{FF2B5EF4-FFF2-40B4-BE49-F238E27FC236}">
                <a16:creationId xmlns:a16="http://schemas.microsoft.com/office/drawing/2014/main" xmlns="" id="{70906AA6-0FD5-6C49-B0A7-2CD46A5D3D0F}"/>
              </a:ext>
            </a:extLst>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rot="20758047">
            <a:off x="3176412" y="2597722"/>
            <a:ext cx="1662556" cy="1662556"/>
          </a:xfrm>
          <a:prstGeom prst="rect">
            <a:avLst/>
          </a:prstGeom>
        </p:spPr>
      </p:pic>
      <p:sp>
        <p:nvSpPr>
          <p:cNvPr id="12" name="11 - Ορθογώνιο"/>
          <p:cNvSpPr/>
          <p:nvPr/>
        </p:nvSpPr>
        <p:spPr>
          <a:xfrm>
            <a:off x="3782482" y="1785926"/>
            <a:ext cx="4627036" cy="1200329"/>
          </a:xfrm>
          <a:prstGeom prst="rect">
            <a:avLst/>
          </a:prstGeom>
        </p:spPr>
        <p:txBody>
          <a:bodyPr wrap="square">
            <a:spAutoFit/>
          </a:bodyPr>
          <a:lstStyle/>
          <a:p>
            <a:r>
              <a:rPr lang="el-GR" sz="3600" dirty="0" smtClean="0"/>
              <a:t>Οι φάρσες μπορούν να πάρουν πολλές μορφές</a:t>
            </a:r>
            <a:endParaRPr lang="el-GR" sz="3600" dirty="0"/>
          </a:p>
        </p:txBody>
      </p:sp>
    </p:spTree>
    <p:extLst>
      <p:ext uri="{BB962C8B-B14F-4D97-AF65-F5344CB8AC3E}">
        <p14:creationId xmlns:p14="http://schemas.microsoft.com/office/powerpoint/2010/main" val="3685334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000"/>
                                  </p:stCondLst>
                                  <p:childTnLst>
                                    <p:cmd type="call" cmd="playFrom(0.0)">
                                      <p:cBhvr>
                                        <p:cTn id="6" dur="42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4000" fill="hold" display="0">
                  <p:stCondLst>
                    <p:cond delay="indefinite"/>
                  </p:st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cxnSp>
        <p:nvCxnSpPr>
          <p:cNvPr id="11" name="Conector recto 10">
            <a:extLst>
              <a:ext uri="{FF2B5EF4-FFF2-40B4-BE49-F238E27FC236}">
                <a16:creationId xmlns:a16="http://schemas.microsoft.com/office/drawing/2014/main" xmlns=""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sp>
        <p:nvSpPr>
          <p:cNvPr id="26" name="Rectángulo 25">
            <a:extLst>
              <a:ext uri="{FF2B5EF4-FFF2-40B4-BE49-F238E27FC236}">
                <a16:creationId xmlns:a16="http://schemas.microsoft.com/office/drawing/2014/main" xmlns="" id="{4F23B166-1791-D147-9B33-5D529CECBABF}"/>
              </a:ext>
            </a:extLst>
          </p:cNvPr>
          <p:cNvSpPr/>
          <p:nvPr/>
        </p:nvSpPr>
        <p:spPr>
          <a:xfrm>
            <a:off x="502920" y="405996"/>
            <a:ext cx="11186160" cy="461665"/>
          </a:xfrm>
          <a:prstGeom prst="rect">
            <a:avLst/>
          </a:prstGeom>
        </p:spPr>
        <p:txBody>
          <a:bodyPr wrap="square">
            <a:spAutoFit/>
          </a:bodyPr>
          <a:lstStyle/>
          <a:p>
            <a:r>
              <a:rPr lang="el-GR" sz="2400" b="1" dirty="0" smtClean="0">
                <a:latin typeface="Montserrat Light" pitchFamily="2" charset="77"/>
                <a:ea typeface="Calibri" panose="020F0502020204030204" pitchFamily="34" charset="0"/>
                <a:cs typeface="Times New Roman" panose="02020603050405020304" pitchFamily="18" charset="0"/>
              </a:rPr>
              <a:t>ΤΙ ΕΝΑΙ Η ΠΑΡΑΠΛΗΡΟΦΟΡΗΣΗ</a:t>
            </a:r>
            <a:endParaRPr lang="es-ES" sz="2400" b="1" dirty="0">
              <a:latin typeface="Montserrat Light" pitchFamily="2" charset="77"/>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506D7927-06CD-4E1D-88BC-897A3179805D}"/>
              </a:ext>
            </a:extLst>
          </p:cNvPr>
          <p:cNvSpPr txBox="1"/>
          <p:nvPr/>
        </p:nvSpPr>
        <p:spPr>
          <a:xfrm>
            <a:off x="407368" y="1124744"/>
            <a:ext cx="11593288" cy="837473"/>
          </a:xfrm>
          <a:prstGeom prst="rect">
            <a:avLst/>
          </a:prstGeom>
          <a:noFill/>
        </p:spPr>
        <p:txBody>
          <a:bodyPr wrap="square" lIns="91440" tIns="45720" rIns="91440" bIns="45720" anchor="t">
            <a:spAutoFit/>
          </a:bodyPr>
          <a:lstStyle/>
          <a:p>
            <a:pPr algn="just">
              <a:lnSpc>
                <a:spcPct val="150000"/>
              </a:lnSpc>
            </a:pPr>
            <a:r>
              <a:rPr lang="el-GR" sz="3600" b="1" dirty="0" smtClean="0">
                <a:solidFill>
                  <a:srgbClr val="009F9A"/>
                </a:solidFill>
                <a:latin typeface="Montserrat Light"/>
              </a:rPr>
              <a:t>ΣΑΤΥΡΕΣ</a:t>
            </a:r>
            <a:endParaRPr lang="en-US" sz="3600" b="1" dirty="0">
              <a:latin typeface="Montserrat Light"/>
            </a:endParaRPr>
          </a:p>
        </p:txBody>
      </p:sp>
      <p:pic>
        <p:nvPicPr>
          <p:cNvPr id="7" name="Imagen 6" descr="Interfaz de usuario gráfica&#10;&#10;Descripción generada automáticamente">
            <a:extLst>
              <a:ext uri="{FF2B5EF4-FFF2-40B4-BE49-F238E27FC236}">
                <a16:creationId xmlns:a16="http://schemas.microsoft.com/office/drawing/2014/main" xmlns="" id="{60E3CC97-170A-492A-A44C-20FB0CA002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5480" y="2203582"/>
            <a:ext cx="9950961" cy="4007056"/>
          </a:xfrm>
          <a:prstGeom prst="rect">
            <a:avLst/>
          </a:prstGeom>
        </p:spPr>
      </p:pic>
      <p:pic>
        <p:nvPicPr>
          <p:cNvPr id="2" name="Εγγεγραμμένος ήχο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65018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50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cxnSp>
        <p:nvCxnSpPr>
          <p:cNvPr id="11" name="Conector recto 10">
            <a:extLst>
              <a:ext uri="{FF2B5EF4-FFF2-40B4-BE49-F238E27FC236}">
                <a16:creationId xmlns:a16="http://schemas.microsoft.com/office/drawing/2014/main" xmlns=""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sp>
        <p:nvSpPr>
          <p:cNvPr id="26" name="Rectángulo 25">
            <a:extLst>
              <a:ext uri="{FF2B5EF4-FFF2-40B4-BE49-F238E27FC236}">
                <a16:creationId xmlns:a16="http://schemas.microsoft.com/office/drawing/2014/main" xmlns="" id="{4F23B166-1791-D147-9B33-5D529CECBABF}"/>
              </a:ext>
            </a:extLst>
          </p:cNvPr>
          <p:cNvSpPr/>
          <p:nvPr/>
        </p:nvSpPr>
        <p:spPr>
          <a:xfrm>
            <a:off x="502920" y="405996"/>
            <a:ext cx="11186160" cy="461665"/>
          </a:xfrm>
          <a:prstGeom prst="rect">
            <a:avLst/>
          </a:prstGeom>
        </p:spPr>
        <p:txBody>
          <a:bodyPr wrap="square">
            <a:spAutoFit/>
          </a:bodyPr>
          <a:lstStyle/>
          <a:p>
            <a:r>
              <a:rPr lang="el-GR" sz="2400" b="1" dirty="0" smtClean="0">
                <a:latin typeface="Montserrat Light" pitchFamily="2" charset="77"/>
                <a:ea typeface="Calibri" panose="020F0502020204030204" pitchFamily="34" charset="0"/>
                <a:cs typeface="Times New Roman" panose="02020603050405020304" pitchFamily="18" charset="0"/>
              </a:rPr>
              <a:t>ΤΙ ΕΝΑΙ Η ΠΑΡΑΠΛΗΡΟΦΟΡΗΣΗ</a:t>
            </a:r>
            <a:endParaRPr lang="es-ES" sz="2400" b="1" dirty="0">
              <a:latin typeface="Montserrat Light" pitchFamily="2" charset="77"/>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xmlns="" id="{2C4B0B68-56C4-4151-9BB3-31C3C5E163CD}"/>
              </a:ext>
            </a:extLst>
          </p:cNvPr>
          <p:cNvSpPr txBox="1"/>
          <p:nvPr/>
        </p:nvSpPr>
        <p:spPr>
          <a:xfrm>
            <a:off x="407368" y="1295383"/>
            <a:ext cx="11593288" cy="837473"/>
          </a:xfrm>
          <a:prstGeom prst="rect">
            <a:avLst/>
          </a:prstGeom>
          <a:noFill/>
        </p:spPr>
        <p:txBody>
          <a:bodyPr wrap="square" lIns="91440" tIns="45720" rIns="91440" bIns="45720" anchor="t">
            <a:spAutoFit/>
          </a:bodyPr>
          <a:lstStyle/>
          <a:p>
            <a:pPr algn="just">
              <a:lnSpc>
                <a:spcPct val="150000"/>
              </a:lnSpc>
            </a:pPr>
            <a:r>
              <a:rPr lang="el-GR" sz="3600" b="1" dirty="0" smtClean="0">
                <a:latin typeface="Montserrat Light"/>
              </a:rPr>
              <a:t>Οι ψευδείς ειδήσεις μπορούν να πάρουν πολλές μορφές </a:t>
            </a:r>
            <a:endParaRPr lang="en-US" sz="3600" b="1" dirty="0">
              <a:latin typeface="Montserrat Light"/>
            </a:endParaRPr>
          </a:p>
        </p:txBody>
      </p:sp>
      <p:pic>
        <p:nvPicPr>
          <p:cNvPr id="7" name="flecha roja" descr="flecha roja">
            <a:hlinkClick r:id="" action="ppaction://media"/>
            <a:extLst>
              <a:ext uri="{FF2B5EF4-FFF2-40B4-BE49-F238E27FC236}">
                <a16:creationId xmlns:a16="http://schemas.microsoft.com/office/drawing/2014/main" xmlns="" id="{10044D61-4DBE-0443-9BC7-5D71BE730800}"/>
              </a:ext>
            </a:extLst>
          </p:cNvPr>
          <p:cNvPicPr>
            <a:picLocks noChangeAspect="1"/>
          </p:cNvPicPr>
          <p:nvPr>
            <a:videoFile r:link="rId2"/>
            <p:extLst>
              <p:ext uri="{DAA4B4D4-6D71-4841-9C94-3DE7FCFB9230}">
                <p14:media xmlns:p14="http://schemas.microsoft.com/office/powerpoint/2010/main" r:embed="rId1"/>
              </p:ext>
            </p:extLst>
          </p:nvPr>
        </p:nvPicPr>
        <p:blipFill>
          <a:blip r:embed="rId7" cstate="print"/>
          <a:stretch>
            <a:fillRect/>
          </a:stretch>
        </p:blipFill>
        <p:spPr>
          <a:xfrm rot="16877006">
            <a:off x="409935" y="3981136"/>
            <a:ext cx="1662556" cy="1662556"/>
          </a:xfrm>
          <a:prstGeom prst="rect">
            <a:avLst/>
          </a:prstGeom>
        </p:spPr>
      </p:pic>
      <p:sp>
        <p:nvSpPr>
          <p:cNvPr id="8" name="TextBox 7">
            <a:extLst>
              <a:ext uri="{FF2B5EF4-FFF2-40B4-BE49-F238E27FC236}">
                <a16:creationId xmlns:a16="http://schemas.microsoft.com/office/drawing/2014/main" xmlns="" id="{43E36041-D98D-488B-AC89-01BAF1B2945D}"/>
              </a:ext>
            </a:extLst>
          </p:cNvPr>
          <p:cNvSpPr txBox="1"/>
          <p:nvPr/>
        </p:nvSpPr>
        <p:spPr>
          <a:xfrm>
            <a:off x="1869698" y="3462778"/>
            <a:ext cx="9482886" cy="1754326"/>
          </a:xfrm>
          <a:prstGeom prst="rect">
            <a:avLst/>
          </a:prstGeom>
          <a:noFill/>
        </p:spPr>
        <p:txBody>
          <a:bodyPr wrap="square">
            <a:spAutoFit/>
          </a:bodyPr>
          <a:lstStyle/>
          <a:p>
            <a:pPr>
              <a:lnSpc>
                <a:spcPct val="150000"/>
              </a:lnSpc>
            </a:pPr>
            <a:r>
              <a:rPr lang="en-US" sz="3600" b="1" dirty="0" smtClean="0">
                <a:latin typeface="Montserrat Light"/>
              </a:rPr>
              <a:t>…</a:t>
            </a:r>
            <a:r>
              <a:rPr lang="el-GR" sz="3600" b="1" dirty="0" smtClean="0">
                <a:latin typeface="Montserrat Light"/>
              </a:rPr>
              <a:t> Σε </a:t>
            </a:r>
            <a:r>
              <a:rPr lang="el-GR" sz="3600" b="1" dirty="0" err="1" smtClean="0">
                <a:latin typeface="Montserrat Light"/>
              </a:rPr>
              <a:t>αποσυμφωνημένο</a:t>
            </a:r>
            <a:r>
              <a:rPr lang="el-GR" sz="3600" b="1" dirty="0" smtClean="0">
                <a:latin typeface="Montserrat Light"/>
              </a:rPr>
              <a:t> περιεχόμενο</a:t>
            </a:r>
            <a:endParaRPr lang="es-ES" sz="3600" b="1" dirty="0">
              <a:latin typeface="Montserrat Light"/>
            </a:endParaRPr>
          </a:p>
          <a:p>
            <a:pPr>
              <a:lnSpc>
                <a:spcPct val="150000"/>
              </a:lnSpc>
            </a:pPr>
            <a:endParaRPr lang="es-ES" sz="3600" b="1" dirty="0">
              <a:solidFill>
                <a:srgbClr val="009F9A"/>
              </a:solidFill>
              <a:latin typeface="Montserrat Light"/>
            </a:endParaRPr>
          </a:p>
        </p:txBody>
      </p:sp>
      <p:pic>
        <p:nvPicPr>
          <p:cNvPr id="2" name="Εγγεγραμμένος ήχος">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087852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000"/>
                                  </p:stCondLst>
                                  <p:childTnLst>
                                    <p:cmd type="call" cmd="playFrom(0.0)">
                                      <p:cBhvr>
                                        <p:cTn id="6" dur="42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4000" fill="hold" display="0">
                  <p:stCondLst>
                    <p:cond delay="indefinite"/>
                  </p:stCondLst>
                </p:cTn>
                <p:tgtEl>
                  <p:spTgt spid="7"/>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8887"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cxnSp>
        <p:nvCxnSpPr>
          <p:cNvPr id="11" name="Conector recto 10">
            <a:extLst>
              <a:ext uri="{FF2B5EF4-FFF2-40B4-BE49-F238E27FC236}">
                <a16:creationId xmlns:a16="http://schemas.microsoft.com/office/drawing/2014/main" xmlns=""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sp>
        <p:nvSpPr>
          <p:cNvPr id="26" name="Rectángulo 25">
            <a:extLst>
              <a:ext uri="{FF2B5EF4-FFF2-40B4-BE49-F238E27FC236}">
                <a16:creationId xmlns:a16="http://schemas.microsoft.com/office/drawing/2014/main" xmlns="" id="{4F23B166-1791-D147-9B33-5D529CECBABF}"/>
              </a:ext>
            </a:extLst>
          </p:cNvPr>
          <p:cNvSpPr/>
          <p:nvPr/>
        </p:nvSpPr>
        <p:spPr>
          <a:xfrm>
            <a:off x="502920" y="405996"/>
            <a:ext cx="11186160" cy="461665"/>
          </a:xfrm>
          <a:prstGeom prst="rect">
            <a:avLst/>
          </a:prstGeom>
        </p:spPr>
        <p:txBody>
          <a:bodyPr wrap="square">
            <a:spAutoFit/>
          </a:bodyPr>
          <a:lstStyle/>
          <a:p>
            <a:r>
              <a:rPr lang="el-GR" sz="2400" b="1" dirty="0" smtClean="0">
                <a:latin typeface="Montserrat Light" pitchFamily="2" charset="77"/>
                <a:ea typeface="Calibri" panose="020F0502020204030204" pitchFamily="34" charset="0"/>
                <a:cs typeface="Times New Roman" panose="02020603050405020304" pitchFamily="18" charset="0"/>
              </a:rPr>
              <a:t>Τι είναι η παραπληροφόρηση στην υγεία </a:t>
            </a:r>
            <a:endParaRPr lang="es-ES" sz="2400" b="1" dirty="0">
              <a:latin typeface="Montserrat Light" pitchFamily="2" charset="77"/>
              <a:ea typeface="Calibri" panose="020F0502020204030204" pitchFamily="34" charset="0"/>
              <a:cs typeface="Times New Roman" panose="02020603050405020304" pitchFamily="18" charset="0"/>
            </a:endParaRPr>
          </a:p>
        </p:txBody>
      </p:sp>
      <p:pic>
        <p:nvPicPr>
          <p:cNvPr id="3" name="subrayado" descr="subrayado">
            <a:hlinkClick r:id="" action="ppaction://media"/>
            <a:extLst>
              <a:ext uri="{FF2B5EF4-FFF2-40B4-BE49-F238E27FC236}">
                <a16:creationId xmlns:a16="http://schemas.microsoft.com/office/drawing/2014/main" xmlns="" id="{028CD3D3-F7A1-CB4C-BB63-07C9D1881B95}"/>
              </a:ext>
            </a:extLst>
          </p:cNvPr>
          <p:cNvPicPr>
            <a:picLocks noChangeAspect="1"/>
          </p:cNvPicPr>
          <p:nvPr>
            <a:videoFile r:link="rId2"/>
            <p:extLst>
              <p:ext uri="{DAA4B4D4-6D71-4841-9C94-3DE7FCFB9230}">
                <p14:media xmlns:p14="http://schemas.microsoft.com/office/powerpoint/2010/main" r:embed="rId1"/>
              </p:ext>
            </p:extLst>
          </p:nvPr>
        </p:nvPicPr>
        <p:blipFill>
          <a:blip r:embed="rId7" cstate="print"/>
          <a:stretch>
            <a:fillRect/>
          </a:stretch>
        </p:blipFill>
        <p:spPr>
          <a:xfrm>
            <a:off x="4043772" y="3040010"/>
            <a:ext cx="4104456" cy="2146799"/>
          </a:xfrm>
          <a:prstGeom prst="rect">
            <a:avLst/>
          </a:prstGeom>
        </p:spPr>
      </p:pic>
      <p:sp>
        <p:nvSpPr>
          <p:cNvPr id="2" name="TextBox 1">
            <a:extLst>
              <a:ext uri="{FF2B5EF4-FFF2-40B4-BE49-F238E27FC236}">
                <a16:creationId xmlns:a16="http://schemas.microsoft.com/office/drawing/2014/main" xmlns="" id="{A8EC2044-216A-4ED1-BEA6-2BCCCB7F4435}"/>
              </a:ext>
            </a:extLst>
          </p:cNvPr>
          <p:cNvSpPr txBox="1"/>
          <p:nvPr/>
        </p:nvSpPr>
        <p:spPr>
          <a:xfrm>
            <a:off x="407368" y="1295383"/>
            <a:ext cx="11593288" cy="823752"/>
          </a:xfrm>
          <a:prstGeom prst="rect">
            <a:avLst/>
          </a:prstGeom>
          <a:noFill/>
        </p:spPr>
        <p:txBody>
          <a:bodyPr wrap="square" lIns="91440" tIns="45720" rIns="91440" bIns="45720" anchor="t">
            <a:spAutoFit/>
          </a:bodyPr>
          <a:lstStyle/>
          <a:p>
            <a:pPr algn="just">
              <a:lnSpc>
                <a:spcPct val="150000"/>
              </a:lnSpc>
            </a:pPr>
            <a:r>
              <a:rPr lang="el-GR" sz="3600" b="1" dirty="0" smtClean="0">
                <a:latin typeface="Montserrat Light"/>
              </a:rPr>
              <a:t>Οι ψευδείς ειδήσεις μπορούν να πάρουν πολλές μορφές </a:t>
            </a:r>
            <a:endParaRPr lang="en-US" sz="3600" b="1" dirty="0" smtClean="0">
              <a:latin typeface="Montserrat Light"/>
            </a:endParaRPr>
          </a:p>
        </p:txBody>
      </p:sp>
      <p:sp>
        <p:nvSpPr>
          <p:cNvPr id="8" name="TextBox 7">
            <a:extLst>
              <a:ext uri="{FF2B5EF4-FFF2-40B4-BE49-F238E27FC236}">
                <a16:creationId xmlns:a16="http://schemas.microsoft.com/office/drawing/2014/main" xmlns="" id="{43E36041-D98D-488B-AC89-01BAF1B2945D}"/>
              </a:ext>
            </a:extLst>
          </p:cNvPr>
          <p:cNvSpPr txBox="1"/>
          <p:nvPr/>
        </p:nvSpPr>
        <p:spPr>
          <a:xfrm>
            <a:off x="1487488" y="3239599"/>
            <a:ext cx="9217024" cy="923330"/>
          </a:xfrm>
          <a:prstGeom prst="rect">
            <a:avLst/>
          </a:prstGeom>
          <a:noFill/>
        </p:spPr>
        <p:txBody>
          <a:bodyPr wrap="square">
            <a:spAutoFit/>
          </a:bodyPr>
          <a:lstStyle/>
          <a:p>
            <a:pPr algn="just">
              <a:lnSpc>
                <a:spcPct val="150000"/>
              </a:lnSpc>
            </a:pPr>
            <a:r>
              <a:rPr lang="el-GR" sz="3600" b="1" dirty="0" smtClean="0">
                <a:latin typeface="Montserrat Light"/>
              </a:rPr>
              <a:t>και σκόπιμα χειραγωγημένο περιεχόμενο</a:t>
            </a:r>
            <a:endParaRPr lang="es-ES" sz="3600" b="1" dirty="0">
              <a:solidFill>
                <a:srgbClr val="009F9A"/>
              </a:solidFill>
              <a:latin typeface="Montserrat Light"/>
            </a:endParaRPr>
          </a:p>
        </p:txBody>
      </p:sp>
      <p:pic>
        <p:nvPicPr>
          <p:cNvPr id="4" name="Εγγεγραμμένος ήχος">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518932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500"/>
                                  </p:stCondLst>
                                  <p:childTnLst>
                                    <p:cmd type="call" cmd="togglePause">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8327"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cxnSp>
        <p:nvCxnSpPr>
          <p:cNvPr id="11" name="Conector recto 10">
            <a:extLst>
              <a:ext uri="{FF2B5EF4-FFF2-40B4-BE49-F238E27FC236}">
                <a16:creationId xmlns:a16="http://schemas.microsoft.com/office/drawing/2014/main" xmlns=""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sp>
        <p:nvSpPr>
          <p:cNvPr id="26" name="Rectángulo 25">
            <a:extLst>
              <a:ext uri="{FF2B5EF4-FFF2-40B4-BE49-F238E27FC236}">
                <a16:creationId xmlns:a16="http://schemas.microsoft.com/office/drawing/2014/main" xmlns="" id="{4F23B166-1791-D147-9B33-5D529CECBABF}"/>
              </a:ext>
            </a:extLst>
          </p:cNvPr>
          <p:cNvSpPr/>
          <p:nvPr/>
        </p:nvSpPr>
        <p:spPr>
          <a:xfrm>
            <a:off x="502920" y="405996"/>
            <a:ext cx="11186160" cy="461665"/>
          </a:xfrm>
          <a:prstGeom prst="rect">
            <a:avLst/>
          </a:prstGeom>
        </p:spPr>
        <p:txBody>
          <a:bodyPr wrap="square">
            <a:spAutoFit/>
          </a:bodyPr>
          <a:lstStyle/>
          <a:p>
            <a:r>
              <a:rPr lang="el-GR" sz="2400" b="1" dirty="0" smtClean="0">
                <a:latin typeface="Montserrat Light" pitchFamily="2" charset="77"/>
                <a:ea typeface="Calibri" panose="020F0502020204030204" pitchFamily="34" charset="0"/>
                <a:cs typeface="Times New Roman" panose="02020603050405020304" pitchFamily="18" charset="0"/>
              </a:rPr>
              <a:t>ΤΙ ΕΊΝΑΙ Η ΠΑΡΑΠΛΗΡΟΦΟΡΗΣΗ</a:t>
            </a:r>
            <a:endParaRPr lang="es-ES" sz="2400" b="1" dirty="0">
              <a:latin typeface="Montserrat Light" pitchFamily="2" charset="77"/>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506D7927-06CD-4E1D-88BC-897A3179805D}"/>
              </a:ext>
            </a:extLst>
          </p:cNvPr>
          <p:cNvSpPr txBox="1"/>
          <p:nvPr/>
        </p:nvSpPr>
        <p:spPr>
          <a:xfrm>
            <a:off x="407368" y="1052736"/>
            <a:ext cx="11593288" cy="837473"/>
          </a:xfrm>
          <a:prstGeom prst="rect">
            <a:avLst/>
          </a:prstGeom>
          <a:noFill/>
        </p:spPr>
        <p:txBody>
          <a:bodyPr wrap="square" lIns="91440" tIns="45720" rIns="91440" bIns="45720" anchor="t">
            <a:spAutoFit/>
          </a:bodyPr>
          <a:lstStyle/>
          <a:p>
            <a:pPr algn="just">
              <a:lnSpc>
                <a:spcPct val="150000"/>
              </a:lnSpc>
            </a:pPr>
            <a:r>
              <a:rPr lang="el-GR" sz="3600" b="1" dirty="0" smtClean="0">
                <a:latin typeface="Montserrat Light"/>
              </a:rPr>
              <a:t>Σκόπιμα </a:t>
            </a:r>
            <a:r>
              <a:rPr lang="el-GR" sz="3600" b="1" dirty="0" err="1" smtClean="0">
                <a:latin typeface="Montserrat Light"/>
              </a:rPr>
              <a:t>χειραγωρημένο</a:t>
            </a:r>
            <a:r>
              <a:rPr lang="el-GR" sz="3600" b="1" dirty="0" smtClean="0">
                <a:latin typeface="Montserrat Light"/>
              </a:rPr>
              <a:t> περιεχόμενο</a:t>
            </a:r>
            <a:endParaRPr lang="en-US" sz="3600" b="1" dirty="0">
              <a:latin typeface="Montserrat Light"/>
            </a:endParaRPr>
          </a:p>
        </p:txBody>
      </p:sp>
      <p:grpSp>
        <p:nvGrpSpPr>
          <p:cNvPr id="12" name="Grupo 3">
            <a:extLst>
              <a:ext uri="{FF2B5EF4-FFF2-40B4-BE49-F238E27FC236}">
                <a16:creationId xmlns:a16="http://schemas.microsoft.com/office/drawing/2014/main" xmlns="" id="{579FFD62-4337-44D7-AA4E-E0E82C4B1797}"/>
              </a:ext>
            </a:extLst>
          </p:cNvPr>
          <p:cNvGrpSpPr/>
          <p:nvPr/>
        </p:nvGrpSpPr>
        <p:grpSpPr>
          <a:xfrm>
            <a:off x="3935760" y="1987077"/>
            <a:ext cx="4104456" cy="4464927"/>
            <a:chOff x="7104112" y="2629475"/>
            <a:chExt cx="3910510" cy="4253948"/>
          </a:xfrm>
        </p:grpSpPr>
        <p:pic>
          <p:nvPicPr>
            <p:cNvPr id="13" name="Imagen 2" descr="Captura de pantalla de un celular de un mensaje con una foto de una persona&#10;&#10;Descripción generada automáticamente">
              <a:extLst>
                <a:ext uri="{FF2B5EF4-FFF2-40B4-BE49-F238E27FC236}">
                  <a16:creationId xmlns:a16="http://schemas.microsoft.com/office/drawing/2014/main" xmlns="" id="{7890B32F-F36B-48F4-B1CB-105C4EC7F4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4112" y="2629475"/>
              <a:ext cx="3910510" cy="4253948"/>
            </a:xfrm>
            <a:prstGeom prst="rect">
              <a:avLst/>
            </a:prstGeom>
          </p:spPr>
        </p:pic>
        <p:sp>
          <p:nvSpPr>
            <p:cNvPr id="14" name="Rectángulo 7">
              <a:extLst>
                <a:ext uri="{FF2B5EF4-FFF2-40B4-BE49-F238E27FC236}">
                  <a16:creationId xmlns:a16="http://schemas.microsoft.com/office/drawing/2014/main" xmlns="" id="{02DE8AFF-CCCC-4E2B-8465-6D39BABE2069}"/>
                </a:ext>
              </a:extLst>
            </p:cNvPr>
            <p:cNvSpPr/>
            <p:nvPr/>
          </p:nvSpPr>
          <p:spPr>
            <a:xfrm>
              <a:off x="7146963" y="2777974"/>
              <a:ext cx="1901365" cy="14697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000080"/>
                </a:highlight>
              </a:endParaRPr>
            </a:p>
          </p:txBody>
        </p:sp>
      </p:grpSp>
      <p:pic>
        <p:nvPicPr>
          <p:cNvPr id="2" name="Εγγεγραμμένος ήχο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286992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5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 dockstate="right" visibility="0" width="350" row="0">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AF52C212-F8B9-7141-9594-B53DA46A8A99}">
  <we:reference id="wa104178141" version="4.3.3.0" store="es-ES" storeType="OMEX"/>
  <we:alternateReferences>
    <we:reference id="wa104178141" version="4.3.3.0" store="WA10417814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4BD12A1E-1928-4249-A0B1-04AFAFC59E56}">
  <we:reference id="wa104381063" version="1.0.0.1" store="es-ES" storeType="OMEX"/>
  <we:alternateReferences>
    <we:reference id="wa104381063" version="1.0.0.1" store="WA104381063"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1A85D9FF-56DF-D94E-A238-0E2AC1156006}">
  <we:reference id="wa200001396" version="2.1.6.0" store="es-ES" storeType="OMEX"/>
  <we:alternateReferences>
    <we:reference id="wa200001396" version="2.1.6.0" store="WA20000139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15175</TotalTime>
  <Words>743</Words>
  <Application>Microsoft Office PowerPoint</Application>
  <PresentationFormat>Προσαρμογή</PresentationFormat>
  <Paragraphs>65</Paragraphs>
  <Slides>13</Slides>
  <Notes>13</Notes>
  <HiddenSlides>0</HiddenSlides>
  <MMClips>20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Tema de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Administrador</dc:creator>
  <cp:lastModifiedBy>user</cp:lastModifiedBy>
  <cp:revision>167</cp:revision>
  <dcterms:created xsi:type="dcterms:W3CDTF">2020-03-03T15:37:41Z</dcterms:created>
  <dcterms:modified xsi:type="dcterms:W3CDTF">2021-06-28T11:08:14Z</dcterms:modified>
</cp:coreProperties>
</file>