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8" r:id="rId2"/>
    <p:sldId id="261" r:id="rId3"/>
    <p:sldId id="295" r:id="rId4"/>
    <p:sldId id="285" r:id="rId5"/>
    <p:sldId id="296" r:id="rId6"/>
    <p:sldId id="286" r:id="rId7"/>
    <p:sldId id="287" r:id="rId8"/>
    <p:sldId id="283" r:id="rId9"/>
    <p:sldId id="284" r:id="rId10"/>
    <p:sldId id="276" r:id="rId11"/>
    <p:sldId id="298" r:id="rId12"/>
    <p:sldId id="277" r:id="rId13"/>
    <p:sldId id="297" r:id="rId14"/>
    <p:sldId id="299" r:id="rId15"/>
    <p:sldId id="289" r:id="rId16"/>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dor" initials="A"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009F9A"/>
    <a:srgbClr val="FF85FF"/>
    <a:srgbClr val="EC5A60"/>
    <a:srgbClr val="0432FF"/>
    <a:srgbClr val="FFFC00"/>
    <a:srgbClr val="E20612"/>
    <a:srgbClr val="F1D9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59" autoAdjust="0"/>
    <p:restoredTop sz="77528" autoAdjust="0"/>
  </p:normalViewPr>
  <p:slideViewPr>
    <p:cSldViewPr>
      <p:cViewPr varScale="1">
        <p:scale>
          <a:sx n="71" d="100"/>
          <a:sy n="71" d="100"/>
        </p:scale>
        <p:origin x="-906"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64C1A2-CB3E-491C-940B-F46EFA5030DD}" type="datetimeFigureOut">
              <a:rPr lang="es-ES" smtClean="0"/>
              <a:pPr/>
              <a:t>28/06/2021</a:t>
            </a:fld>
            <a:endParaRPr lang="es-E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51971C-4541-46C1-9D7C-289B74541A73}" type="slidenum">
              <a:rPr lang="es-ES" smtClean="0"/>
              <a:pPr/>
              <a:t>‹#›</a:t>
            </a:fld>
            <a:endParaRPr lang="es-ES"/>
          </a:p>
        </p:txBody>
      </p:sp>
    </p:spTree>
    <p:extLst>
      <p:ext uri="{BB962C8B-B14F-4D97-AF65-F5344CB8AC3E}">
        <p14:creationId xmlns:p14="http://schemas.microsoft.com/office/powerpoint/2010/main" val="1946607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sz="1200" kern="1200" dirty="0" smtClean="0">
                <a:solidFill>
                  <a:schemeClr val="tx1"/>
                </a:solidFill>
                <a:latin typeface="+mn-lt"/>
                <a:ea typeface="+mn-ea"/>
                <a:cs typeface="+mn-cs"/>
              </a:rPr>
              <a:t>Γεια σου και πάλι! Σε αυτήν την ενότητα, θα μάθουμε τα βασικά σχετικά με την αναγνώριση των φάρσες υγείας.</a:t>
            </a:r>
          </a:p>
          <a:p>
            <a:r>
              <a:rPr lang="el-GR" sz="1200" kern="1200" dirty="0" smtClean="0">
                <a:solidFill>
                  <a:schemeClr val="tx1"/>
                </a:solidFill>
                <a:latin typeface="+mn-lt"/>
                <a:ea typeface="+mn-ea"/>
                <a:cs typeface="+mn-cs"/>
              </a:rPr>
              <a:t>Για να γίνει αυτό, θα μάθουμε πρώτα να αναγνωρίζουμε τα τυπικά χαρακτηριστικά των ψεύτικων ειδήσεων που σχετίζονται με την υγεία και θα εξηγήσουμε γιατί τα πιστεύουμε.</a:t>
            </a:r>
            <a:endParaRPr lang="el-GR" dirty="0"/>
          </a:p>
        </p:txBody>
      </p:sp>
      <p:sp>
        <p:nvSpPr>
          <p:cNvPr id="4" name="3 - Θέση αριθμού διαφάνειας"/>
          <p:cNvSpPr>
            <a:spLocks noGrp="1"/>
          </p:cNvSpPr>
          <p:nvPr>
            <p:ph type="sldNum" sz="quarter" idx="10"/>
          </p:nvPr>
        </p:nvSpPr>
        <p:spPr/>
        <p:txBody>
          <a:bodyPr/>
          <a:lstStyle/>
          <a:p>
            <a:fld id="{1551971C-4541-46C1-9D7C-289B74541A73}" type="slidenum">
              <a:rPr lang="es-ES" smtClean="0"/>
              <a:pPr/>
              <a:t>1</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kern="1200" dirty="0" smtClean="0">
                <a:solidFill>
                  <a:schemeClr val="tx1"/>
                </a:solidFill>
                <a:latin typeface="+mn-lt"/>
                <a:ea typeface="+mn-ea"/>
                <a:cs typeface="+mn-cs"/>
              </a:rPr>
              <a:t>Εκτός από τα συναισθήματα που προκαλούν οι φάρσες, είναι επίσης σημαντικό να εξετάσουμε τα πιθανά κίνητρα πίσω από τις φάρσες υγείας.</a:t>
            </a:r>
          </a:p>
          <a:p>
            <a:r>
              <a:rPr lang="el-GR" sz="1200" kern="1200" dirty="0" smtClean="0">
                <a:solidFill>
                  <a:schemeClr val="tx1"/>
                </a:solidFill>
                <a:latin typeface="+mn-lt"/>
                <a:ea typeface="+mn-ea"/>
                <a:cs typeface="+mn-cs"/>
              </a:rPr>
              <a:t>Μερικές φορές οι φάρσες προσπαθούν να πουλήσουν προϊόντα «θαύματος» που είναι προϊόντα που υποτίθεται ότι μπορούν να θεραπεύσουν γρήγορα μια ασθένεια. Μερικές φορές, προσπαθούν να δώσουν χρήσιμες πληροφορίες, αν και αυτό είναι επικίνδυνο εάν δεν έχουν το κατάλληλο εκπαιδευτικό υπόβαθρο. Μερικές φορές μπορούν επίσης να βλάψουν ένα τρίτο μέρος υπονομεύοντας την τιμή τους. Πρέπει επίσης να γνωρίζουμε ότι υπάρχουν ψευδείς πληροφορίες που αποσκοπούν στη δημιουργία κοινωνικού συναγερμού ή στην καταπολέμηση μιας συγκεκριμένης ιδεολογίας</a:t>
            </a:r>
            <a:endParaRPr lang="es-ES" dirty="0"/>
          </a:p>
        </p:txBody>
      </p:sp>
      <p:sp>
        <p:nvSpPr>
          <p:cNvPr id="4" name="Slide Number Placeholder 3"/>
          <p:cNvSpPr>
            <a:spLocks noGrp="1"/>
          </p:cNvSpPr>
          <p:nvPr>
            <p:ph type="sldNum" sz="quarter" idx="5"/>
          </p:nvPr>
        </p:nvSpPr>
        <p:spPr/>
        <p:txBody>
          <a:bodyPr/>
          <a:lstStyle/>
          <a:p>
            <a:fld id="{1551971C-4541-46C1-9D7C-289B74541A73}" type="slidenum">
              <a:rPr lang="es-ES" smtClean="0"/>
              <a:pPr/>
              <a:t>10</a:t>
            </a:fld>
            <a:endParaRPr lang="es-ES"/>
          </a:p>
        </p:txBody>
      </p:sp>
    </p:spTree>
    <p:extLst>
      <p:ext uri="{BB962C8B-B14F-4D97-AF65-F5344CB8AC3E}">
        <p14:creationId xmlns:p14="http://schemas.microsoft.com/office/powerpoint/2010/main" val="14002442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kern="1200" dirty="0" smtClean="0">
                <a:solidFill>
                  <a:schemeClr val="tx1"/>
                </a:solidFill>
                <a:latin typeface="+mn-lt"/>
                <a:ea typeface="+mn-ea"/>
                <a:cs typeface="+mn-cs"/>
              </a:rPr>
              <a:t>Και φυσικά, πρέπει να γνωρίζουμε ότι ο καθένας μπορεί να πιστέψει ψεύτικες ειδήσεις. Όλοι πιστεύαμε κάτι που ήταν ψευδές κάποια στιγμή στη ζωή μας. Έτσι, το πρώτο βήμα είναι να γνωρίζετε ότι αυτό μπορεί να συμβεί σε όλους.</a:t>
            </a:r>
            <a:endParaRPr lang="es-ES" dirty="0"/>
          </a:p>
        </p:txBody>
      </p:sp>
      <p:sp>
        <p:nvSpPr>
          <p:cNvPr id="4" name="Slide Number Placeholder 3"/>
          <p:cNvSpPr>
            <a:spLocks noGrp="1"/>
          </p:cNvSpPr>
          <p:nvPr>
            <p:ph type="sldNum" sz="quarter" idx="5"/>
          </p:nvPr>
        </p:nvSpPr>
        <p:spPr/>
        <p:txBody>
          <a:bodyPr/>
          <a:lstStyle/>
          <a:p>
            <a:fld id="{1551971C-4541-46C1-9D7C-289B74541A73}" type="slidenum">
              <a:rPr lang="es-ES" smtClean="0"/>
              <a:pPr/>
              <a:t>11</a:t>
            </a:fld>
            <a:endParaRPr lang="es-ES"/>
          </a:p>
        </p:txBody>
      </p:sp>
    </p:spTree>
    <p:extLst>
      <p:ext uri="{BB962C8B-B14F-4D97-AF65-F5344CB8AC3E}">
        <p14:creationId xmlns:p14="http://schemas.microsoft.com/office/powerpoint/2010/main" val="20628901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kern="1200" dirty="0" smtClean="0">
                <a:solidFill>
                  <a:schemeClr val="tx1"/>
                </a:solidFill>
                <a:latin typeface="+mn-lt"/>
                <a:ea typeface="+mn-ea"/>
                <a:cs typeface="+mn-cs"/>
              </a:rPr>
              <a:t>Αυτό είναι γνωστό ως  τυφλό σημείο, η πεποίθηση ότι δεν εξαρτάται από τις πεποιθήσεις μας, τις ιδεολογίες μας, τις επιθυμίες μας ή τους φόβους μας, αλλά άλλοι είναι</a:t>
            </a:r>
          </a:p>
          <a:p>
            <a:r>
              <a:rPr lang="el-GR" sz="1200" kern="1200" dirty="0" smtClean="0">
                <a:solidFill>
                  <a:schemeClr val="tx1"/>
                </a:solidFill>
                <a:latin typeface="+mn-lt"/>
                <a:ea typeface="+mn-ea"/>
                <a:cs typeface="+mn-cs"/>
              </a:rPr>
              <a:t>υπεύθυνοι</a:t>
            </a:r>
            <a:endParaRPr lang="es-ES" dirty="0"/>
          </a:p>
        </p:txBody>
      </p:sp>
      <p:sp>
        <p:nvSpPr>
          <p:cNvPr id="4" name="Slide Number Placeholder 3"/>
          <p:cNvSpPr>
            <a:spLocks noGrp="1"/>
          </p:cNvSpPr>
          <p:nvPr>
            <p:ph type="sldNum" sz="quarter" idx="5"/>
          </p:nvPr>
        </p:nvSpPr>
        <p:spPr/>
        <p:txBody>
          <a:bodyPr/>
          <a:lstStyle/>
          <a:p>
            <a:fld id="{1551971C-4541-46C1-9D7C-289B74541A73}" type="slidenum">
              <a:rPr lang="es-ES" smtClean="0"/>
              <a:pPr/>
              <a:t>12</a:t>
            </a:fld>
            <a:endParaRPr lang="es-ES"/>
          </a:p>
        </p:txBody>
      </p:sp>
    </p:spTree>
    <p:extLst>
      <p:ext uri="{BB962C8B-B14F-4D97-AF65-F5344CB8AC3E}">
        <p14:creationId xmlns:p14="http://schemas.microsoft.com/office/powerpoint/2010/main" val="4147264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kern="1200" dirty="0" smtClean="0">
                <a:solidFill>
                  <a:schemeClr val="tx1"/>
                </a:solidFill>
                <a:latin typeface="+mn-lt"/>
                <a:ea typeface="+mn-ea"/>
                <a:cs typeface="+mn-cs"/>
              </a:rPr>
              <a:t>Μια άλλη μεροληψία που μας κάνει να πιστεύουμε ότι οι πληροφορίες που λαμβάνουμε είναι η λεγόμενη προκατάληψη επιβεβαίωσης. Υπάρχει μια αποδεδειγμένη τάση να πιστεύουμε στις ειδήσεις που επιβεβαιώνουν ακριβώς αυτό που ήδη πιστεύαμε πριν διαβάσουμε τα νέα. Δηλαδή, ακόμη και αν υπάρχουν δεδομένα που επιβεβαιώνουν δύο ριζικά διαφορετικές θεωρίες, θα δίνουμε πάντα μεγαλύτερη σημασία στα δεδομένα που επιβεβαιώνουν αυτό που πιστεύουμε.</a:t>
            </a:r>
            <a:endParaRPr lang="es-ES" dirty="0"/>
          </a:p>
        </p:txBody>
      </p:sp>
      <p:sp>
        <p:nvSpPr>
          <p:cNvPr id="4" name="Slide Number Placeholder 3"/>
          <p:cNvSpPr>
            <a:spLocks noGrp="1"/>
          </p:cNvSpPr>
          <p:nvPr>
            <p:ph type="sldNum" sz="quarter" idx="5"/>
          </p:nvPr>
        </p:nvSpPr>
        <p:spPr/>
        <p:txBody>
          <a:bodyPr/>
          <a:lstStyle/>
          <a:p>
            <a:fld id="{1551971C-4541-46C1-9D7C-289B74541A73}" type="slidenum">
              <a:rPr lang="es-ES" smtClean="0"/>
              <a:pPr/>
              <a:t>13</a:t>
            </a:fld>
            <a:endParaRPr lang="es-ES"/>
          </a:p>
        </p:txBody>
      </p:sp>
    </p:spTree>
    <p:extLst>
      <p:ext uri="{BB962C8B-B14F-4D97-AF65-F5344CB8AC3E}">
        <p14:creationId xmlns:p14="http://schemas.microsoft.com/office/powerpoint/2010/main" val="26994727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kern="1200" dirty="0" smtClean="0">
                <a:solidFill>
                  <a:schemeClr val="tx1"/>
                </a:solidFill>
                <a:latin typeface="+mn-lt"/>
                <a:ea typeface="+mn-ea"/>
                <a:cs typeface="+mn-cs"/>
              </a:rPr>
              <a:t>Μια άλλη μεροληψία που μας οδηγεί να πιστέψουμε ψευδείς πληροφορίες είναι αυτό που είναι γνωστό ως «προκατάληψη της </a:t>
            </a:r>
            <a:r>
              <a:rPr lang="el-GR" sz="1200" kern="1200" dirty="0" err="1" smtClean="0">
                <a:solidFill>
                  <a:schemeClr val="tx1"/>
                </a:solidFill>
                <a:latin typeface="+mn-lt"/>
                <a:ea typeface="+mn-ea"/>
                <a:cs typeface="+mn-cs"/>
              </a:rPr>
              <a:t>ομοφιλίας</a:t>
            </a:r>
            <a:r>
              <a:rPr lang="el-GR" sz="1200" kern="1200" dirty="0" smtClean="0">
                <a:solidFill>
                  <a:schemeClr val="tx1"/>
                </a:solidFill>
                <a:latin typeface="+mn-lt"/>
                <a:ea typeface="+mn-ea"/>
                <a:cs typeface="+mn-cs"/>
              </a:rPr>
              <a:t>»: έχει παρατηρηθεί ότι οι άνθρωποι τείνουν να αλληλεπιδρούν με εκείνους που σκέφτονται σαν εμάς. Όταν πρόκειται για τις πληροφορίες που λαμβάνουμε στα κοινωνικά δίκτυα, αυτό σημαίνει ότι λαμβάνουμε μόνο πληροφορίες - είτε είναι αλήθειες είτε όχι - ενός συγκεκριμένου είδους, που μας οδηγεί να σκεφτούμε ότι "όλοι λένε ότι γι 'αυτό είναι σημαντικό να είναι πάντα βεβαιωθείτε ότι οι πληροφορίες που λαμβάνουμε είναι σωστές και προέρχονται από μια ποικιλία αποδεδειγμένων πηγών.</a:t>
            </a:r>
            <a:endParaRPr lang="es-ES" dirty="0"/>
          </a:p>
        </p:txBody>
      </p:sp>
      <p:sp>
        <p:nvSpPr>
          <p:cNvPr id="4" name="Slide Number Placeholder 3"/>
          <p:cNvSpPr>
            <a:spLocks noGrp="1"/>
          </p:cNvSpPr>
          <p:nvPr>
            <p:ph type="sldNum" sz="quarter" idx="5"/>
          </p:nvPr>
        </p:nvSpPr>
        <p:spPr/>
        <p:txBody>
          <a:bodyPr/>
          <a:lstStyle/>
          <a:p>
            <a:fld id="{1551971C-4541-46C1-9D7C-289B74541A73}" type="slidenum">
              <a:rPr lang="es-ES" smtClean="0"/>
              <a:pPr/>
              <a:t>14</a:t>
            </a:fld>
            <a:endParaRPr lang="es-ES"/>
          </a:p>
        </p:txBody>
      </p:sp>
    </p:spTree>
    <p:extLst>
      <p:ext uri="{BB962C8B-B14F-4D97-AF65-F5344CB8AC3E}">
        <p14:creationId xmlns:p14="http://schemas.microsoft.com/office/powerpoint/2010/main" val="18485616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kern="1200" dirty="0" smtClean="0">
                <a:solidFill>
                  <a:schemeClr val="tx1"/>
                </a:solidFill>
                <a:latin typeface="+mn-lt"/>
                <a:ea typeface="+mn-ea"/>
                <a:cs typeface="+mn-cs"/>
              </a:rPr>
              <a:t>Επιπλέον, όπως είδαμε στην πρώτη ενότητα, η εμπιστοσύνη είναι η βάση στην οποία διαδίδονται πολλές απάτες: τείνουμε να δίνουμε μεγαλύτερη αξιοπιστία στις πληροφορίες που λαμβάνουμε μέσω ενός συγγενή, γνωστού ή φίλου. </a:t>
            </a:r>
            <a:r>
              <a:rPr lang="el-GR" sz="1200" kern="1200" smtClean="0">
                <a:solidFill>
                  <a:schemeClr val="tx1"/>
                </a:solidFill>
                <a:latin typeface="+mn-lt"/>
                <a:ea typeface="+mn-ea"/>
                <a:cs typeface="+mn-cs"/>
              </a:rPr>
              <a:t>Ωστόσο, η προσωπική εμπιστοσύνη σε κάποιον δεν σημαίνει ότι το άτομο γνωρίζει το θέμα σε βάθος</a:t>
            </a:r>
            <a:endParaRPr lang="es-ES" dirty="0"/>
          </a:p>
        </p:txBody>
      </p:sp>
      <p:sp>
        <p:nvSpPr>
          <p:cNvPr id="4" name="Slide Number Placeholder 3"/>
          <p:cNvSpPr>
            <a:spLocks noGrp="1"/>
          </p:cNvSpPr>
          <p:nvPr>
            <p:ph type="sldNum" sz="quarter" idx="5"/>
          </p:nvPr>
        </p:nvSpPr>
        <p:spPr/>
        <p:txBody>
          <a:bodyPr/>
          <a:lstStyle/>
          <a:p>
            <a:fld id="{1551971C-4541-46C1-9D7C-289B74541A73}" type="slidenum">
              <a:rPr lang="es-ES" smtClean="0"/>
              <a:pPr/>
              <a:t>15</a:t>
            </a:fld>
            <a:endParaRPr lang="es-ES"/>
          </a:p>
        </p:txBody>
      </p:sp>
    </p:spTree>
    <p:extLst>
      <p:ext uri="{BB962C8B-B14F-4D97-AF65-F5344CB8AC3E}">
        <p14:creationId xmlns:p14="http://schemas.microsoft.com/office/powerpoint/2010/main" val="851862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kern="1200" dirty="0" smtClean="0">
                <a:solidFill>
                  <a:schemeClr val="tx1"/>
                </a:solidFill>
                <a:latin typeface="+mn-lt"/>
                <a:ea typeface="+mn-ea"/>
                <a:cs typeface="+mn-cs"/>
              </a:rPr>
              <a:t>Ένας από τους λόγους για τους οποίους οι φάρσες εξαπλώνονται γρήγορα είναι η ικανότητά τους να προσελκύουν τα συναισθήματά μας: ο θυμός, ο φόβος, η απογοήτευση ή η ελπίδα που προκαλούν σε εμάς μας κάνει να ενδιαφερόμαστε για τις πληροφορίες που λαμβάνουμε χωρίς να σκεφτόμαστε αν είναι αλήθεια ή όχι.</a:t>
            </a:r>
            <a:endParaRPr lang="es-ES" dirty="0"/>
          </a:p>
        </p:txBody>
      </p:sp>
      <p:sp>
        <p:nvSpPr>
          <p:cNvPr id="4" name="Slide Number Placeholder 3"/>
          <p:cNvSpPr>
            <a:spLocks noGrp="1"/>
          </p:cNvSpPr>
          <p:nvPr>
            <p:ph type="sldNum" sz="quarter" idx="5"/>
          </p:nvPr>
        </p:nvSpPr>
        <p:spPr/>
        <p:txBody>
          <a:bodyPr/>
          <a:lstStyle/>
          <a:p>
            <a:fld id="{1551971C-4541-46C1-9D7C-289B74541A73}" type="slidenum">
              <a:rPr lang="es-ES" smtClean="0"/>
              <a:pPr/>
              <a:t>2</a:t>
            </a:fld>
            <a:endParaRPr lang="es-ES"/>
          </a:p>
        </p:txBody>
      </p:sp>
    </p:spTree>
    <p:extLst>
      <p:ext uri="{BB962C8B-B14F-4D97-AF65-F5344CB8AC3E}">
        <p14:creationId xmlns:p14="http://schemas.microsoft.com/office/powerpoint/2010/main" val="3203512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kern="1200" dirty="0" smtClean="0">
                <a:solidFill>
                  <a:schemeClr val="tx1"/>
                </a:solidFill>
                <a:latin typeface="+mn-lt"/>
                <a:ea typeface="+mn-ea"/>
                <a:cs typeface="+mn-cs"/>
              </a:rPr>
              <a:t>Οι φάρσες στην υγεία συνήθως κυνηγούν δύο συναισθήματα: τον φόβο της ασθένειας και του θανάτου και την ελπίδα για εξεύρεση θεραπείας. Όταν αισθανόμαστε φόβο, είμαστε πιο ευάλωτοι, επομένως είναι εύκολο για εμάς να πιστέψουμε πληροφορίες που δεν είναι αληθείς. Ταυτόχρονα, η ελπίδα να βρούμε μια εύκολη λύση σε ένα περίπλοκο πρόβλημα όταν ζούμε σε μια κατάσταση αβεβαιότητας ή έχουμε μια αβέβαιη διάγνωση, μας διευκολύνει να πιστέψουμε οποιαδήποτε πληροφορία.</a:t>
            </a:r>
            <a:endParaRPr lang="es-ES" dirty="0"/>
          </a:p>
        </p:txBody>
      </p:sp>
      <p:sp>
        <p:nvSpPr>
          <p:cNvPr id="4" name="Slide Number Placeholder 3"/>
          <p:cNvSpPr>
            <a:spLocks noGrp="1"/>
          </p:cNvSpPr>
          <p:nvPr>
            <p:ph type="sldNum" sz="quarter" idx="5"/>
          </p:nvPr>
        </p:nvSpPr>
        <p:spPr/>
        <p:txBody>
          <a:bodyPr/>
          <a:lstStyle/>
          <a:p>
            <a:fld id="{1551971C-4541-46C1-9D7C-289B74541A73}" type="slidenum">
              <a:rPr lang="es-ES" smtClean="0"/>
              <a:pPr/>
              <a:t>3</a:t>
            </a:fld>
            <a:endParaRPr lang="es-ES"/>
          </a:p>
        </p:txBody>
      </p:sp>
    </p:spTree>
    <p:extLst>
      <p:ext uri="{BB962C8B-B14F-4D97-AF65-F5344CB8AC3E}">
        <p14:creationId xmlns:p14="http://schemas.microsoft.com/office/powerpoint/2010/main" val="3994586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kern="1200" dirty="0" smtClean="0">
                <a:solidFill>
                  <a:schemeClr val="tx1"/>
                </a:solidFill>
                <a:latin typeface="+mn-lt"/>
                <a:ea typeface="+mn-ea"/>
                <a:cs typeface="+mn-cs"/>
              </a:rPr>
              <a:t>Ας δούμε μερικά παραδείγματα συχνών απατών που παίζουν με την ελπίδα και το φόβο των ανθρώπων. Είναι πολύ συνηθισμένο τα φάρσα των τροφίμων να απευθύνονται στην ελπίδα πρόληψης ή θεραπείας μιας ασθένειας. Αν και είναι αλήθεια ότι μια ισορροπημένη διατροφή μπορεί να βελτιώσει την πρόγνωση μιας ασθένειας ή να μειώσει τις πιθανότητες να την πάσχει, δεν είναι αλήθεια ότι η τροφή είναι ικανή να προλαμβάνει ή να θεραπεύει οποιαδήποτε ασθένεια ή ασθένεια.</a:t>
            </a:r>
            <a:endParaRPr lang="es-ES" dirty="0"/>
          </a:p>
        </p:txBody>
      </p:sp>
      <p:sp>
        <p:nvSpPr>
          <p:cNvPr id="4" name="Slide Number Placeholder 3"/>
          <p:cNvSpPr>
            <a:spLocks noGrp="1"/>
          </p:cNvSpPr>
          <p:nvPr>
            <p:ph type="sldNum" sz="quarter" idx="5"/>
          </p:nvPr>
        </p:nvSpPr>
        <p:spPr/>
        <p:txBody>
          <a:bodyPr/>
          <a:lstStyle/>
          <a:p>
            <a:fld id="{1551971C-4541-46C1-9D7C-289B74541A73}" type="slidenum">
              <a:rPr lang="es-ES" smtClean="0"/>
              <a:pPr/>
              <a:t>4</a:t>
            </a:fld>
            <a:endParaRPr lang="es-ES"/>
          </a:p>
        </p:txBody>
      </p:sp>
    </p:spTree>
    <p:extLst>
      <p:ext uri="{BB962C8B-B14F-4D97-AF65-F5344CB8AC3E}">
        <p14:creationId xmlns:p14="http://schemas.microsoft.com/office/powerpoint/2010/main" val="2745331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kern="1200" dirty="0" smtClean="0">
                <a:solidFill>
                  <a:schemeClr val="tx1"/>
                </a:solidFill>
                <a:latin typeface="+mn-lt"/>
                <a:ea typeface="+mn-ea"/>
                <a:cs typeface="+mn-cs"/>
              </a:rPr>
              <a:t>Με τον ίδιο τρόπο, ο φόβος για προσβολή μιας σοβαρής ασθένειας μας κάνει να θέλουμε να πιστέψουμε ότι υπάρχει τροφή ικανή να αποτρέψει την εμφάνιση σύνθετων ασθενειών. Η αποφυγή φαγητού δεν είναι απαραίτητη εάν δεν υπάρχει ιατρική συνταγή</a:t>
            </a:r>
            <a:endParaRPr lang="es-ES" dirty="0"/>
          </a:p>
        </p:txBody>
      </p:sp>
      <p:sp>
        <p:nvSpPr>
          <p:cNvPr id="4" name="Slide Number Placeholder 3"/>
          <p:cNvSpPr>
            <a:spLocks noGrp="1"/>
          </p:cNvSpPr>
          <p:nvPr>
            <p:ph type="sldNum" sz="quarter" idx="5"/>
          </p:nvPr>
        </p:nvSpPr>
        <p:spPr/>
        <p:txBody>
          <a:bodyPr/>
          <a:lstStyle/>
          <a:p>
            <a:fld id="{1551971C-4541-46C1-9D7C-289B74541A73}" type="slidenum">
              <a:rPr lang="es-ES" smtClean="0"/>
              <a:pPr/>
              <a:t>5</a:t>
            </a:fld>
            <a:endParaRPr lang="es-ES"/>
          </a:p>
        </p:txBody>
      </p:sp>
    </p:spTree>
    <p:extLst>
      <p:ext uri="{BB962C8B-B14F-4D97-AF65-F5344CB8AC3E}">
        <p14:creationId xmlns:p14="http://schemas.microsoft.com/office/powerpoint/2010/main" val="791338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kern="1200" dirty="0" smtClean="0">
                <a:solidFill>
                  <a:schemeClr val="tx1"/>
                </a:solidFill>
                <a:latin typeface="+mn-lt"/>
                <a:ea typeface="+mn-ea"/>
                <a:cs typeface="+mn-cs"/>
              </a:rPr>
              <a:t>Η ελπίδα είναι και πάλι ένα από τα συναισθήματα που μας οδηγούν να πιστέψουμε, για παράδειγμα, ότι το εμβόλιο φυματίωσης είναι αποτελεσματικό κατά του </a:t>
            </a:r>
            <a:r>
              <a:rPr lang="en-GB" sz="1200" kern="1200" dirty="0" smtClean="0">
                <a:solidFill>
                  <a:schemeClr val="tx1"/>
                </a:solidFill>
                <a:latin typeface="+mn-lt"/>
                <a:ea typeface="+mn-ea"/>
                <a:cs typeface="+mn-cs"/>
              </a:rPr>
              <a:t>COVID</a:t>
            </a:r>
            <a:r>
              <a:rPr lang="el-GR" sz="1200" kern="1200" dirty="0" smtClean="0">
                <a:solidFill>
                  <a:schemeClr val="tx1"/>
                </a:solidFill>
                <a:latin typeface="+mn-lt"/>
                <a:ea typeface="+mn-ea"/>
                <a:cs typeface="+mn-cs"/>
              </a:rPr>
              <a:t>-19. Ωστόσο, αυτό δεν ισχύει. Από την άλλη πλευρά, ο φόβος που έχουμε για έναν γιο ή κόρη ή εγγόνι που έχει αυτισμό μας κάνει να αμφιβάλλουμε εάν τα εμβόλια σχετίζονται με τον αυτισμό, παρόλο που αυτό έχει αποδειχθεί σε πολλές μελέτες ότι είναι ψεύτικο</a:t>
            </a:r>
            <a:endParaRPr lang="es-ES" dirty="0"/>
          </a:p>
        </p:txBody>
      </p:sp>
      <p:sp>
        <p:nvSpPr>
          <p:cNvPr id="4" name="Slide Number Placeholder 3"/>
          <p:cNvSpPr>
            <a:spLocks noGrp="1"/>
          </p:cNvSpPr>
          <p:nvPr>
            <p:ph type="sldNum" sz="quarter" idx="5"/>
          </p:nvPr>
        </p:nvSpPr>
        <p:spPr/>
        <p:txBody>
          <a:bodyPr/>
          <a:lstStyle/>
          <a:p>
            <a:fld id="{1551971C-4541-46C1-9D7C-289B74541A73}" type="slidenum">
              <a:rPr lang="es-ES" smtClean="0"/>
              <a:pPr/>
              <a:t>6</a:t>
            </a:fld>
            <a:endParaRPr lang="es-ES"/>
          </a:p>
        </p:txBody>
      </p:sp>
    </p:spTree>
    <p:extLst>
      <p:ext uri="{BB962C8B-B14F-4D97-AF65-F5344CB8AC3E}">
        <p14:creationId xmlns:p14="http://schemas.microsoft.com/office/powerpoint/2010/main" val="324186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kern="1200" dirty="0" smtClean="0">
                <a:solidFill>
                  <a:schemeClr val="tx1"/>
                </a:solidFill>
                <a:latin typeface="+mn-lt"/>
                <a:ea typeface="+mn-ea"/>
                <a:cs typeface="+mn-cs"/>
              </a:rPr>
              <a:t>Η ελπίδα να έχουμε μια αποτελεσματική θεραπεία κατά όλων των ειδών ασθενειών μας οδηγεί να πιστέψουμε νέα σχετικά με ένα προϊόν που μπορεί εύκολα να θεραπεύσει όλες ή ορισμένες ασθένειες. Ωστόσο, δεν υπάρχουν επιστημονικές μελέτες που να υποστηρίζουν αυτό ή τις περισσότερες από τις θεραπείες που διαφημίζονται ως «εναλλακτικές».</a:t>
            </a:r>
            <a:endParaRPr lang="es-ES" dirty="0"/>
          </a:p>
        </p:txBody>
      </p:sp>
      <p:sp>
        <p:nvSpPr>
          <p:cNvPr id="4" name="Slide Number Placeholder 3"/>
          <p:cNvSpPr>
            <a:spLocks noGrp="1"/>
          </p:cNvSpPr>
          <p:nvPr>
            <p:ph type="sldNum" sz="quarter" idx="5"/>
          </p:nvPr>
        </p:nvSpPr>
        <p:spPr/>
        <p:txBody>
          <a:bodyPr/>
          <a:lstStyle/>
          <a:p>
            <a:fld id="{1551971C-4541-46C1-9D7C-289B74541A73}" type="slidenum">
              <a:rPr lang="es-ES" smtClean="0"/>
              <a:pPr/>
              <a:t>7</a:t>
            </a:fld>
            <a:endParaRPr lang="es-ES"/>
          </a:p>
        </p:txBody>
      </p:sp>
    </p:spTree>
    <p:extLst>
      <p:ext uri="{BB962C8B-B14F-4D97-AF65-F5344CB8AC3E}">
        <p14:creationId xmlns:p14="http://schemas.microsoft.com/office/powerpoint/2010/main" val="21415544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kern="1200" dirty="0" smtClean="0">
                <a:solidFill>
                  <a:schemeClr val="tx1"/>
                </a:solidFill>
                <a:latin typeface="+mn-lt"/>
                <a:ea typeface="+mn-ea"/>
                <a:cs typeface="+mn-cs"/>
              </a:rPr>
              <a:t>Το ίδιο συμβαίνει και με τον καρκίνο, την πιο περίπλοκη ομάδα ασθενειών που δημιουργούν φάρσες λόγω του φόβου που προκαλεί. Δεν υπάρχουν φυσικές θεραπείες για τη θεραπεία ή την πρόληψη του καρκίνου.</a:t>
            </a:r>
            <a:endParaRPr lang="es-ES" dirty="0"/>
          </a:p>
        </p:txBody>
      </p:sp>
      <p:sp>
        <p:nvSpPr>
          <p:cNvPr id="4" name="Slide Number Placeholder 3"/>
          <p:cNvSpPr>
            <a:spLocks noGrp="1"/>
          </p:cNvSpPr>
          <p:nvPr>
            <p:ph type="sldNum" sz="quarter" idx="5"/>
          </p:nvPr>
        </p:nvSpPr>
        <p:spPr/>
        <p:txBody>
          <a:bodyPr/>
          <a:lstStyle/>
          <a:p>
            <a:fld id="{1551971C-4541-46C1-9D7C-289B74541A73}" type="slidenum">
              <a:rPr lang="es-ES" smtClean="0"/>
              <a:pPr/>
              <a:t>8</a:t>
            </a:fld>
            <a:endParaRPr lang="es-ES"/>
          </a:p>
        </p:txBody>
      </p:sp>
    </p:spTree>
    <p:extLst>
      <p:ext uri="{BB962C8B-B14F-4D97-AF65-F5344CB8AC3E}">
        <p14:creationId xmlns:p14="http://schemas.microsoft.com/office/powerpoint/2010/main" val="9562295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kern="1200" dirty="0" smtClean="0">
                <a:solidFill>
                  <a:schemeClr val="tx1"/>
                </a:solidFill>
                <a:latin typeface="+mn-lt"/>
                <a:ea typeface="+mn-ea"/>
                <a:cs typeface="+mn-cs"/>
              </a:rPr>
              <a:t>Τέλος, η αβεβαιότητα ότι η πανδημία του </a:t>
            </a:r>
            <a:r>
              <a:rPr lang="el-GR" sz="1200" kern="1200" dirty="0" err="1" smtClean="0">
                <a:solidFill>
                  <a:schemeClr val="tx1"/>
                </a:solidFill>
                <a:latin typeface="+mn-lt"/>
                <a:ea typeface="+mn-ea"/>
                <a:cs typeface="+mn-cs"/>
              </a:rPr>
              <a:t>κορανοϊού</a:t>
            </a:r>
            <a:r>
              <a:rPr lang="el-GR" sz="1200" kern="1200" dirty="0" smtClean="0">
                <a:solidFill>
                  <a:schemeClr val="tx1"/>
                </a:solidFill>
                <a:latin typeface="+mn-lt"/>
                <a:ea typeface="+mn-ea"/>
                <a:cs typeface="+mn-cs"/>
              </a:rPr>
              <a:t> έχει προκληθεί παγκοσμίως έχει οδηγήσει σε φάρσες σχετικά με την προέλευση του ιού και πιθανές θεραπείες για την ασθένεια, ελκυστική για την ελπίδα ότι θα μπορέσει να αλλάξει αυτήν την κατάσταση</a:t>
            </a:r>
            <a:endParaRPr lang="es-ES" dirty="0"/>
          </a:p>
        </p:txBody>
      </p:sp>
      <p:sp>
        <p:nvSpPr>
          <p:cNvPr id="4" name="Slide Number Placeholder 3"/>
          <p:cNvSpPr>
            <a:spLocks noGrp="1"/>
          </p:cNvSpPr>
          <p:nvPr>
            <p:ph type="sldNum" sz="quarter" idx="5"/>
          </p:nvPr>
        </p:nvSpPr>
        <p:spPr/>
        <p:txBody>
          <a:bodyPr/>
          <a:lstStyle/>
          <a:p>
            <a:fld id="{1551971C-4541-46C1-9D7C-289B74541A73}" type="slidenum">
              <a:rPr lang="es-ES" smtClean="0"/>
              <a:pPr/>
              <a:t>9</a:t>
            </a:fld>
            <a:endParaRPr lang="es-ES"/>
          </a:p>
        </p:txBody>
      </p:sp>
    </p:spTree>
    <p:extLst>
      <p:ext uri="{BB962C8B-B14F-4D97-AF65-F5344CB8AC3E}">
        <p14:creationId xmlns:p14="http://schemas.microsoft.com/office/powerpoint/2010/main" val="3107423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p>
        </p:txBody>
      </p:sp>
      <p:sp>
        <p:nvSpPr>
          <p:cNvPr id="4" name="Marcador de fecha 3"/>
          <p:cNvSpPr>
            <a:spLocks noGrp="1"/>
          </p:cNvSpPr>
          <p:nvPr>
            <p:ph type="dt" sz="half" idx="10"/>
          </p:nvPr>
        </p:nvSpPr>
        <p:spPr/>
        <p:txBody>
          <a:bodyPr/>
          <a:lstStyle/>
          <a:p>
            <a:fld id="{53275C7F-BA23-4406-8F18-1C0341132763}" type="datetimeFigureOut">
              <a:rPr lang="es-ES" smtClean="0"/>
              <a:pPr/>
              <a:t>28/06/2021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FFB6905-45C5-4C39-93DD-3F9268E6B98B}" type="slidenum">
              <a:rPr lang="es-ES" smtClean="0"/>
              <a:pPr/>
              <a:t>‹#›</a:t>
            </a:fld>
            <a:endParaRPr lang="es-ES"/>
          </a:p>
        </p:txBody>
      </p:sp>
    </p:spTree>
    <p:extLst>
      <p:ext uri="{BB962C8B-B14F-4D97-AF65-F5344CB8AC3E}">
        <p14:creationId xmlns:p14="http://schemas.microsoft.com/office/powerpoint/2010/main" val="245071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53275C7F-BA23-4406-8F18-1C0341132763}" type="datetimeFigureOut">
              <a:rPr lang="es-ES" smtClean="0"/>
              <a:pPr/>
              <a:t>28/06/2021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FFB6905-45C5-4C39-93DD-3F9268E6B98B}" type="slidenum">
              <a:rPr lang="es-ES" smtClean="0"/>
              <a:pPr/>
              <a:t>‹#›</a:t>
            </a:fld>
            <a:endParaRPr lang="es-ES"/>
          </a:p>
        </p:txBody>
      </p:sp>
    </p:spTree>
    <p:extLst>
      <p:ext uri="{BB962C8B-B14F-4D97-AF65-F5344CB8AC3E}">
        <p14:creationId xmlns:p14="http://schemas.microsoft.com/office/powerpoint/2010/main" val="2074880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53275C7F-BA23-4406-8F18-1C0341132763}" type="datetimeFigureOut">
              <a:rPr lang="es-ES" smtClean="0"/>
              <a:pPr/>
              <a:t>28/06/2021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FFB6905-45C5-4C39-93DD-3F9268E6B98B}" type="slidenum">
              <a:rPr lang="es-ES" smtClean="0"/>
              <a:pPr/>
              <a:t>‹#›</a:t>
            </a:fld>
            <a:endParaRPr lang="es-ES"/>
          </a:p>
        </p:txBody>
      </p:sp>
    </p:spTree>
    <p:extLst>
      <p:ext uri="{BB962C8B-B14F-4D97-AF65-F5344CB8AC3E}">
        <p14:creationId xmlns:p14="http://schemas.microsoft.com/office/powerpoint/2010/main" val="265949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53275C7F-BA23-4406-8F18-1C0341132763}" type="datetimeFigureOut">
              <a:rPr lang="es-ES" smtClean="0"/>
              <a:pPr/>
              <a:t>28/06/2021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FFB6905-45C5-4C39-93DD-3F9268E6B98B}" type="slidenum">
              <a:rPr lang="es-ES" smtClean="0"/>
              <a:pPr/>
              <a:t>‹#›</a:t>
            </a:fld>
            <a:endParaRPr lang="es-ES"/>
          </a:p>
        </p:txBody>
      </p:sp>
    </p:spTree>
    <p:extLst>
      <p:ext uri="{BB962C8B-B14F-4D97-AF65-F5344CB8AC3E}">
        <p14:creationId xmlns:p14="http://schemas.microsoft.com/office/powerpoint/2010/main" val="1573166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53275C7F-BA23-4406-8F18-1C0341132763}" type="datetimeFigureOut">
              <a:rPr lang="es-ES" smtClean="0"/>
              <a:pPr/>
              <a:t>28/06/2021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FFB6905-45C5-4C39-93DD-3F9268E6B98B}" type="slidenum">
              <a:rPr lang="es-ES" smtClean="0"/>
              <a:pPr/>
              <a:t>‹#›</a:t>
            </a:fld>
            <a:endParaRPr lang="es-ES"/>
          </a:p>
        </p:txBody>
      </p:sp>
    </p:spTree>
    <p:extLst>
      <p:ext uri="{BB962C8B-B14F-4D97-AF65-F5344CB8AC3E}">
        <p14:creationId xmlns:p14="http://schemas.microsoft.com/office/powerpoint/2010/main" val="272876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53275C7F-BA23-4406-8F18-1C0341132763}" type="datetimeFigureOut">
              <a:rPr lang="es-ES" smtClean="0"/>
              <a:pPr/>
              <a:t>28/06/2021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AFFB6905-45C5-4C39-93DD-3F9268E6B98B}" type="slidenum">
              <a:rPr lang="es-ES" smtClean="0"/>
              <a:pPr/>
              <a:t>‹#›</a:t>
            </a:fld>
            <a:endParaRPr lang="es-ES"/>
          </a:p>
        </p:txBody>
      </p:sp>
    </p:spTree>
    <p:extLst>
      <p:ext uri="{BB962C8B-B14F-4D97-AF65-F5344CB8AC3E}">
        <p14:creationId xmlns:p14="http://schemas.microsoft.com/office/powerpoint/2010/main" val="3783351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53275C7F-BA23-4406-8F18-1C0341132763}" type="datetimeFigureOut">
              <a:rPr lang="es-ES" smtClean="0"/>
              <a:pPr/>
              <a:t>28/06/2021</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AFFB6905-45C5-4C39-93DD-3F9268E6B98B}" type="slidenum">
              <a:rPr lang="es-ES" smtClean="0"/>
              <a:pPr/>
              <a:t>‹#›</a:t>
            </a:fld>
            <a:endParaRPr lang="es-ES"/>
          </a:p>
        </p:txBody>
      </p:sp>
    </p:spTree>
    <p:extLst>
      <p:ext uri="{BB962C8B-B14F-4D97-AF65-F5344CB8AC3E}">
        <p14:creationId xmlns:p14="http://schemas.microsoft.com/office/powerpoint/2010/main" val="3672053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53275C7F-BA23-4406-8F18-1C0341132763}" type="datetimeFigureOut">
              <a:rPr lang="es-ES" smtClean="0"/>
              <a:pPr/>
              <a:t>28/06/2021</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AFFB6905-45C5-4C39-93DD-3F9268E6B98B}" type="slidenum">
              <a:rPr lang="es-ES" smtClean="0"/>
              <a:pPr/>
              <a:t>‹#›</a:t>
            </a:fld>
            <a:endParaRPr lang="es-ES"/>
          </a:p>
        </p:txBody>
      </p:sp>
    </p:spTree>
    <p:extLst>
      <p:ext uri="{BB962C8B-B14F-4D97-AF65-F5344CB8AC3E}">
        <p14:creationId xmlns:p14="http://schemas.microsoft.com/office/powerpoint/2010/main" val="2390778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3275C7F-BA23-4406-8F18-1C0341132763}" type="datetimeFigureOut">
              <a:rPr lang="es-ES" smtClean="0"/>
              <a:pPr/>
              <a:t>28/06/2021</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AFFB6905-45C5-4C39-93DD-3F9268E6B98B}" type="slidenum">
              <a:rPr lang="es-ES" smtClean="0"/>
              <a:pPr/>
              <a:t>‹#›</a:t>
            </a:fld>
            <a:endParaRPr lang="es-ES"/>
          </a:p>
        </p:txBody>
      </p:sp>
    </p:spTree>
    <p:extLst>
      <p:ext uri="{BB962C8B-B14F-4D97-AF65-F5344CB8AC3E}">
        <p14:creationId xmlns:p14="http://schemas.microsoft.com/office/powerpoint/2010/main" val="512445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53275C7F-BA23-4406-8F18-1C0341132763}" type="datetimeFigureOut">
              <a:rPr lang="es-ES" smtClean="0"/>
              <a:pPr/>
              <a:t>28/06/2021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AFFB6905-45C5-4C39-93DD-3F9268E6B98B}" type="slidenum">
              <a:rPr lang="es-ES" smtClean="0"/>
              <a:pPr/>
              <a:t>‹#›</a:t>
            </a:fld>
            <a:endParaRPr lang="es-ES"/>
          </a:p>
        </p:txBody>
      </p:sp>
    </p:spTree>
    <p:extLst>
      <p:ext uri="{BB962C8B-B14F-4D97-AF65-F5344CB8AC3E}">
        <p14:creationId xmlns:p14="http://schemas.microsoft.com/office/powerpoint/2010/main" val="2269296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53275C7F-BA23-4406-8F18-1C0341132763}" type="datetimeFigureOut">
              <a:rPr lang="es-ES" smtClean="0"/>
              <a:pPr/>
              <a:t>28/06/2021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AFFB6905-45C5-4C39-93DD-3F9268E6B98B}" type="slidenum">
              <a:rPr lang="es-ES" smtClean="0"/>
              <a:pPr/>
              <a:t>‹#›</a:t>
            </a:fld>
            <a:endParaRPr lang="es-ES"/>
          </a:p>
        </p:txBody>
      </p:sp>
    </p:spTree>
    <p:extLst>
      <p:ext uri="{BB962C8B-B14F-4D97-AF65-F5344CB8AC3E}">
        <p14:creationId xmlns:p14="http://schemas.microsoft.com/office/powerpoint/2010/main" val="351496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275C7F-BA23-4406-8F18-1C0341132763}" type="datetimeFigureOut">
              <a:rPr lang="es-ES" smtClean="0"/>
              <a:pPr/>
              <a:t>28/06/2021</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FB6905-45C5-4C39-93DD-3F9268E6B98B}" type="slidenum">
              <a:rPr lang="es-ES" smtClean="0"/>
              <a:pPr/>
              <a:t>‹#›</a:t>
            </a:fld>
            <a:endParaRPr lang="es-ES"/>
          </a:p>
        </p:txBody>
      </p:sp>
    </p:spTree>
    <p:extLst>
      <p:ext uri="{BB962C8B-B14F-4D97-AF65-F5344CB8AC3E}">
        <p14:creationId xmlns:p14="http://schemas.microsoft.com/office/powerpoint/2010/main" val="36209234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0.wav"/><Relationship Id="rId1" Type="http://schemas.microsoft.com/office/2007/relationships/media" Target="../media/media10.wav"/><Relationship Id="rId5" Type="http://schemas.openxmlformats.org/officeDocument/2006/relationships/image" Target="../media/image3.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1.wav"/><Relationship Id="rId1" Type="http://schemas.microsoft.com/office/2007/relationships/media" Target="../media/media11.wav"/><Relationship Id="rId5" Type="http://schemas.openxmlformats.org/officeDocument/2006/relationships/image" Target="../media/image3.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2.wav"/><Relationship Id="rId1" Type="http://schemas.microsoft.com/office/2007/relationships/media" Target="../media/media12.wav"/><Relationship Id="rId6" Type="http://schemas.openxmlformats.org/officeDocument/2006/relationships/image" Target="../media/image3.png"/><Relationship Id="rId5" Type="http://schemas.openxmlformats.org/officeDocument/2006/relationships/image" Target="../media/image29.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3.wav"/><Relationship Id="rId1" Type="http://schemas.microsoft.com/office/2007/relationships/media" Target="../media/media13.wav"/><Relationship Id="rId6" Type="http://schemas.openxmlformats.org/officeDocument/2006/relationships/image" Target="../media/image3.png"/><Relationship Id="rId5" Type="http://schemas.openxmlformats.org/officeDocument/2006/relationships/image" Target="../media/image30.jpe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4.wav"/><Relationship Id="rId1" Type="http://schemas.microsoft.com/office/2007/relationships/media" Target="../media/media14.wav"/><Relationship Id="rId5"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5.wav"/><Relationship Id="rId1" Type="http://schemas.microsoft.com/office/2007/relationships/media" Target="../media/media15.wav"/><Relationship Id="rId5" Type="http://schemas.openxmlformats.org/officeDocument/2006/relationships/image" Target="../media/image3.png"/><Relationship Id="rId4"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xml"/><Relationship Id="rId7" Type="http://schemas.openxmlformats.org/officeDocument/2006/relationships/image" Target="../media/image6.pn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2.xml"/><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3.wav"/><Relationship Id="rId1" Type="http://schemas.microsoft.com/office/2007/relationships/media" Target="../media/media3.wav"/><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1.xml"/><Relationship Id="rId7" Type="http://schemas.openxmlformats.org/officeDocument/2006/relationships/image" Target="../media/image11.png"/><Relationship Id="rId2" Type="http://schemas.openxmlformats.org/officeDocument/2006/relationships/audio" Target="../media/media4.wav"/><Relationship Id="rId1" Type="http://schemas.microsoft.com/office/2007/relationships/media" Target="../media/media4.wav"/><Relationship Id="rId6" Type="http://schemas.openxmlformats.org/officeDocument/2006/relationships/image" Target="../media/image10.svg"/><Relationship Id="rId11" Type="http://schemas.openxmlformats.org/officeDocument/2006/relationships/image" Target="../media/image3.png"/><Relationship Id="rId5" Type="http://schemas.openxmlformats.org/officeDocument/2006/relationships/image" Target="../media/image10.png"/><Relationship Id="rId10" Type="http://schemas.openxmlformats.org/officeDocument/2006/relationships/image" Target="../media/image13.png"/><Relationship Id="rId4" Type="http://schemas.openxmlformats.org/officeDocument/2006/relationships/notesSlide" Target="../notesSlides/notesSlide4.xml"/><Relationship Id="rId9" Type="http://schemas.openxmlformats.org/officeDocument/2006/relationships/image" Target="../media/image12.jpe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1.xml"/><Relationship Id="rId7" Type="http://schemas.openxmlformats.org/officeDocument/2006/relationships/image" Target="../media/image14.png"/><Relationship Id="rId2" Type="http://schemas.openxmlformats.org/officeDocument/2006/relationships/audio" Target="../media/media5.wav"/><Relationship Id="rId1" Type="http://schemas.microsoft.com/office/2007/relationships/media" Target="../media/media5.wav"/><Relationship Id="rId6" Type="http://schemas.openxmlformats.org/officeDocument/2006/relationships/image" Target="../media/image10.svg"/><Relationship Id="rId5" Type="http://schemas.openxmlformats.org/officeDocument/2006/relationships/image" Target="../media/image10.png"/><Relationship Id="rId10" Type="http://schemas.openxmlformats.org/officeDocument/2006/relationships/image" Target="../media/image3.png"/><Relationship Id="rId4" Type="http://schemas.openxmlformats.org/officeDocument/2006/relationships/notesSlide" Target="../notesSlides/notesSlide5.xml"/><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slideLayout" Target="../slideLayouts/slideLayout1.xml"/><Relationship Id="rId7" Type="http://schemas.openxmlformats.org/officeDocument/2006/relationships/image" Target="../media/image18.png"/><Relationship Id="rId2" Type="http://schemas.openxmlformats.org/officeDocument/2006/relationships/audio" Target="../media/media6.wav"/><Relationship Id="rId1" Type="http://schemas.microsoft.com/office/2007/relationships/media" Target="../media/media6.wav"/><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3.png"/><Relationship Id="rId4" Type="http://schemas.openxmlformats.org/officeDocument/2006/relationships/notesSlide" Target="../notesSlides/notesSlide6.xml"/><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image" Target="../media/image23.png"/><Relationship Id="rId2" Type="http://schemas.openxmlformats.org/officeDocument/2006/relationships/audio" Target="../media/media7.wav"/><Relationship Id="rId1" Type="http://schemas.microsoft.com/office/2007/relationships/media" Target="../media/media7.wav"/><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image" Target="../media/image25.jpeg"/><Relationship Id="rId2" Type="http://schemas.openxmlformats.org/officeDocument/2006/relationships/audio" Target="../media/media8.wav"/><Relationship Id="rId1" Type="http://schemas.microsoft.com/office/2007/relationships/media" Target="../media/media8.wav"/><Relationship Id="rId6" Type="http://schemas.openxmlformats.org/officeDocument/2006/relationships/image" Target="../media/image22.png"/><Relationship Id="rId5" Type="http://schemas.openxmlformats.org/officeDocument/2006/relationships/image" Target="../media/image24.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slideLayout" Target="../slideLayouts/slideLayout1.xml"/><Relationship Id="rId7" Type="http://schemas.openxmlformats.org/officeDocument/2006/relationships/image" Target="../media/image26.png"/><Relationship Id="rId2" Type="http://schemas.openxmlformats.org/officeDocument/2006/relationships/audio" Target="../media/media9.wav"/><Relationship Id="rId1" Type="http://schemas.microsoft.com/office/2007/relationships/media" Target="../media/media9.wav"/><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3.png"/><Relationship Id="rId4" Type="http://schemas.openxmlformats.org/officeDocument/2006/relationships/notesSlide" Target="../notesSlides/notesSlide9.xml"/><Relationship Id="rId9"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0" y="0"/>
            <a:ext cx="12192000" cy="925286"/>
          </a:xfrm>
          <a:prstGeom prst="rect">
            <a:avLst/>
          </a:prstGeom>
          <a:solidFill>
            <a:srgbClr val="009F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8"/>
          <p:cNvSpPr/>
          <p:nvPr/>
        </p:nvSpPr>
        <p:spPr>
          <a:xfrm>
            <a:off x="0" y="6553200"/>
            <a:ext cx="12192000" cy="304800"/>
          </a:xfrm>
          <a:prstGeom prst="rect">
            <a:avLst/>
          </a:prstGeom>
          <a:solidFill>
            <a:srgbClr val="009F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7" name="Imatge 16">
            <a:extLst>
              <a:ext uri="{FF2B5EF4-FFF2-40B4-BE49-F238E27FC236}">
                <a16:creationId xmlns="" xmlns:a16="http://schemas.microsoft.com/office/drawing/2014/main" id="{FCA9D783-B545-4178-A571-4095753C86E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89327" y="5625486"/>
            <a:ext cx="2704892" cy="771597"/>
          </a:xfrm>
          <a:prstGeom prst="rect">
            <a:avLst/>
          </a:prstGeom>
        </p:spPr>
      </p:pic>
      <p:sp>
        <p:nvSpPr>
          <p:cNvPr id="6" name="CuadroTexto 5"/>
          <p:cNvSpPr txBox="1"/>
          <p:nvPr/>
        </p:nvSpPr>
        <p:spPr>
          <a:xfrm>
            <a:off x="2646985" y="4603775"/>
            <a:ext cx="10397398" cy="769441"/>
          </a:xfrm>
          <a:prstGeom prst="rect">
            <a:avLst/>
          </a:prstGeom>
          <a:noFill/>
        </p:spPr>
        <p:txBody>
          <a:bodyPr wrap="none" rtlCol="0">
            <a:spAutoFit/>
          </a:bodyPr>
          <a:lstStyle/>
          <a:p>
            <a:pPr algn="ctr"/>
            <a:r>
              <a:rPr lang="el-GR" sz="4400" dirty="0" smtClean="0">
                <a:solidFill>
                  <a:srgbClr val="009F9A"/>
                </a:solidFill>
                <a:latin typeface="Bahnschrift" panose="020B0502040204020203" pitchFamily="34" charset="0"/>
                <a:ea typeface="Verdana" panose="020B0604030504040204" pitchFamily="34" charset="0"/>
              </a:rPr>
              <a:t>Πως Θα εντοπίσετε τις ψευδείς ειδήσεις</a:t>
            </a:r>
            <a:endParaRPr lang="es-ES" sz="4400" dirty="0">
              <a:solidFill>
                <a:srgbClr val="009F9A"/>
              </a:solidFill>
              <a:latin typeface="Bahnschrift" panose="020B0502040204020203" pitchFamily="34" charset="0"/>
              <a:ea typeface="Verdana" panose="020B0604030504040204" pitchFamily="34" charset="0"/>
            </a:endParaRPr>
          </a:p>
        </p:txBody>
      </p:sp>
      <p:pic>
        <p:nvPicPr>
          <p:cNvPr id="10" name="Imagen 9" descr="Imagen que contiene reloj, señal, dibujo&#10;&#10;Descripción generada automáticamente">
            <a:extLst>
              <a:ext uri="{FF2B5EF4-FFF2-40B4-BE49-F238E27FC236}">
                <a16:creationId xmlns="" xmlns:a16="http://schemas.microsoft.com/office/drawing/2014/main" id="{EF4DDBAE-361B-5D44-9842-73AE94F0CA9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41915" y="1937952"/>
            <a:ext cx="3708170" cy="1903527"/>
          </a:xfrm>
          <a:prstGeom prst="rect">
            <a:avLst/>
          </a:prstGeom>
        </p:spPr>
      </p:pic>
      <p:sp>
        <p:nvSpPr>
          <p:cNvPr id="2" name="CuadroTexto 5">
            <a:extLst>
              <a:ext uri="{FF2B5EF4-FFF2-40B4-BE49-F238E27FC236}">
                <a16:creationId xmlns="" xmlns:a16="http://schemas.microsoft.com/office/drawing/2014/main" id="{97FD9E16-B613-43CB-ADA6-8E1D7890A094}"/>
              </a:ext>
            </a:extLst>
          </p:cNvPr>
          <p:cNvSpPr txBox="1"/>
          <p:nvPr/>
        </p:nvSpPr>
        <p:spPr>
          <a:xfrm>
            <a:off x="4679586" y="3756891"/>
            <a:ext cx="3013967" cy="769441"/>
          </a:xfrm>
          <a:prstGeom prst="rect">
            <a:avLst/>
          </a:prstGeom>
          <a:noFill/>
        </p:spPr>
        <p:txBody>
          <a:bodyPr wrap="none" rtlCol="0">
            <a:spAutoFit/>
          </a:bodyPr>
          <a:lstStyle/>
          <a:p>
            <a:pPr algn="ctr"/>
            <a:r>
              <a:rPr lang="es-ES" sz="4400" dirty="0" smtClean="0">
                <a:latin typeface="Bahnschrift" panose="020B0502040204020203" pitchFamily="34" charset="0"/>
                <a:ea typeface="Verdana" panose="020B0604030504040204" pitchFamily="34" charset="0"/>
              </a:rPr>
              <a:t>ENOTHTA 2</a:t>
            </a:r>
            <a:endParaRPr lang="es-ES" sz="4400" dirty="0">
              <a:latin typeface="Bahnschrift" panose="020B0502040204020203" pitchFamily="34" charset="0"/>
              <a:ea typeface="Verdana" panose="020B0604030504040204" pitchFamily="34" charset="0"/>
            </a:endParaRPr>
          </a:p>
        </p:txBody>
      </p:sp>
      <p:pic>
        <p:nvPicPr>
          <p:cNvPr id="3" name="Εγγεγραμμένος ήχος">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050326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117"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0" y="6452004"/>
            <a:ext cx="12192000" cy="405996"/>
          </a:xfrm>
          <a:prstGeom prst="rect">
            <a:avLst/>
          </a:prstGeom>
          <a:solidFill>
            <a:srgbClr val="009F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highlight>
                <a:srgbClr val="FFFF00"/>
              </a:highlight>
            </a:endParaRPr>
          </a:p>
        </p:txBody>
      </p:sp>
      <p:cxnSp>
        <p:nvCxnSpPr>
          <p:cNvPr id="11" name="Conector recto 10">
            <a:extLst>
              <a:ext uri="{FF2B5EF4-FFF2-40B4-BE49-F238E27FC236}">
                <a16:creationId xmlns="" xmlns:a16="http://schemas.microsoft.com/office/drawing/2014/main" id="{6A37877B-2B56-7D4F-9FA9-249B2BAEAAFD}"/>
              </a:ext>
            </a:extLst>
          </p:cNvPr>
          <p:cNvCxnSpPr/>
          <p:nvPr/>
        </p:nvCxnSpPr>
        <p:spPr>
          <a:xfrm>
            <a:off x="0" y="1034168"/>
            <a:ext cx="12192000" cy="0"/>
          </a:xfrm>
          <a:prstGeom prst="line">
            <a:avLst/>
          </a:prstGeom>
          <a:ln>
            <a:solidFill>
              <a:srgbClr val="009F9A"/>
            </a:solidFill>
          </a:ln>
        </p:spPr>
        <p:style>
          <a:lnRef idx="1">
            <a:schemeClr val="accent1"/>
          </a:lnRef>
          <a:fillRef idx="0">
            <a:schemeClr val="accent1"/>
          </a:fillRef>
          <a:effectRef idx="0">
            <a:schemeClr val="accent1"/>
          </a:effectRef>
          <a:fontRef idx="minor">
            <a:schemeClr val="tx1"/>
          </a:fontRef>
        </p:style>
      </p:cxnSp>
      <p:sp>
        <p:nvSpPr>
          <p:cNvPr id="6" name="Rectángulo 12">
            <a:extLst>
              <a:ext uri="{FF2B5EF4-FFF2-40B4-BE49-F238E27FC236}">
                <a16:creationId xmlns="" xmlns:a16="http://schemas.microsoft.com/office/drawing/2014/main" id="{D66FDA06-9E37-47D1-BB49-F5272828FA67}"/>
              </a:ext>
            </a:extLst>
          </p:cNvPr>
          <p:cNvSpPr/>
          <p:nvPr/>
        </p:nvSpPr>
        <p:spPr>
          <a:xfrm>
            <a:off x="551384" y="383199"/>
            <a:ext cx="11186160" cy="461665"/>
          </a:xfrm>
          <a:prstGeom prst="rect">
            <a:avLst/>
          </a:prstGeom>
        </p:spPr>
        <p:txBody>
          <a:bodyPr wrap="square">
            <a:spAutoFit/>
          </a:bodyPr>
          <a:lstStyle/>
          <a:p>
            <a:r>
              <a:rPr lang="el-GR" sz="2400" b="1" dirty="0" smtClean="0">
                <a:latin typeface="Montserrat"/>
                <a:ea typeface="Calibri" panose="020F0502020204030204" pitchFamily="34" charset="0"/>
                <a:cs typeface="Times New Roman" panose="02020603050405020304" pitchFamily="18" charset="0"/>
              </a:rPr>
              <a:t>ΚΙΝΗΤΡΑ ΠΙΣΩ ΑΠΌ ΤΙΣ ΨΕΥΤΙΚΕΣ ΕΙΔΗΣΕΙΣ</a:t>
            </a:r>
            <a:endParaRPr lang="es-ES" sz="2400" b="1" dirty="0">
              <a:latin typeface="Montserrat"/>
              <a:ea typeface="Calibri" panose="020F0502020204030204" pitchFamily="34" charset="0"/>
              <a:cs typeface="Times New Roman" panose="02020603050405020304" pitchFamily="18" charset="0"/>
            </a:endParaRPr>
          </a:p>
        </p:txBody>
      </p:sp>
      <p:sp>
        <p:nvSpPr>
          <p:cNvPr id="18" name="Perjudicar a un tercero…">
            <a:extLst>
              <a:ext uri="{FF2B5EF4-FFF2-40B4-BE49-F238E27FC236}">
                <a16:creationId xmlns="" xmlns:a16="http://schemas.microsoft.com/office/drawing/2014/main" id="{2C56BD6F-8371-430C-B6E3-503FDA3C62F4}"/>
              </a:ext>
            </a:extLst>
          </p:cNvPr>
          <p:cNvSpPr txBox="1"/>
          <p:nvPr/>
        </p:nvSpPr>
        <p:spPr>
          <a:xfrm>
            <a:off x="1084540" y="4718618"/>
            <a:ext cx="10801200" cy="10874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defTabSz="457200">
              <a:lnSpc>
                <a:spcPct val="200000"/>
              </a:lnSpc>
              <a:spcBef>
                <a:spcPts val="1200"/>
              </a:spcBef>
              <a:buSzPct val="100000"/>
              <a:defRPr sz="4833">
                <a:solidFill>
                  <a:srgbClr val="000000"/>
                </a:solidFill>
                <a:latin typeface="Verdana"/>
                <a:ea typeface="Verdana"/>
                <a:cs typeface="Verdana"/>
                <a:sym typeface="Verdana"/>
              </a:defRPr>
            </a:pPr>
            <a:r>
              <a:rPr lang="el-GR" sz="3200" dirty="0" smtClean="0">
                <a:latin typeface="Montserrat"/>
              </a:rPr>
              <a:t>Καταπολέμηση μιας συγκεκριμένης ιδεολογίας</a:t>
            </a:r>
            <a:endParaRPr lang="en-GB" sz="3200" dirty="0">
              <a:latin typeface="Montserrat"/>
            </a:endParaRPr>
          </a:p>
        </p:txBody>
      </p:sp>
      <p:sp>
        <p:nvSpPr>
          <p:cNvPr id="2" name="Rectángulo 1">
            <a:extLst>
              <a:ext uri="{FF2B5EF4-FFF2-40B4-BE49-F238E27FC236}">
                <a16:creationId xmlns="" xmlns:a16="http://schemas.microsoft.com/office/drawing/2014/main" id="{BD577D2B-F119-3347-80B3-48FFC8B04EDF}"/>
              </a:ext>
            </a:extLst>
          </p:cNvPr>
          <p:cNvSpPr/>
          <p:nvPr/>
        </p:nvSpPr>
        <p:spPr>
          <a:xfrm>
            <a:off x="1048883" y="1007093"/>
            <a:ext cx="8945752" cy="923907"/>
          </a:xfrm>
          <a:prstGeom prst="rect">
            <a:avLst/>
          </a:prstGeom>
        </p:spPr>
        <p:txBody>
          <a:bodyPr wrap="square">
            <a:spAutoFit/>
          </a:bodyPr>
          <a:lstStyle/>
          <a:p>
            <a:pPr defTabSz="457200">
              <a:lnSpc>
                <a:spcPct val="200000"/>
              </a:lnSpc>
              <a:spcBef>
                <a:spcPts val="1200"/>
              </a:spcBef>
              <a:buSzPct val="100000"/>
              <a:defRPr sz="5833">
                <a:solidFill>
                  <a:srgbClr val="000000"/>
                </a:solidFill>
                <a:latin typeface="Verdana"/>
                <a:ea typeface="Verdana"/>
                <a:cs typeface="Verdana"/>
                <a:sym typeface="Verdana"/>
              </a:defRPr>
            </a:pPr>
            <a:r>
              <a:rPr lang="el-GR" sz="3200" dirty="0" smtClean="0">
                <a:latin typeface="Montserrat"/>
              </a:rPr>
              <a:t>Πουλάνε θαυματουργά </a:t>
            </a:r>
            <a:r>
              <a:rPr lang="el-GR" sz="3200" dirty="0" err="1" smtClean="0">
                <a:latin typeface="Montserrat"/>
              </a:rPr>
              <a:t>προιόντα</a:t>
            </a:r>
            <a:r>
              <a:rPr lang="el-GR" sz="3200" dirty="0" smtClean="0">
                <a:latin typeface="Montserrat"/>
              </a:rPr>
              <a:t> </a:t>
            </a:r>
            <a:endParaRPr lang="es-ES" sz="3200" dirty="0">
              <a:latin typeface="Montserrat"/>
            </a:endParaRPr>
          </a:p>
        </p:txBody>
      </p:sp>
      <p:sp>
        <p:nvSpPr>
          <p:cNvPr id="4" name="Rectángulo 3">
            <a:extLst>
              <a:ext uri="{FF2B5EF4-FFF2-40B4-BE49-F238E27FC236}">
                <a16:creationId xmlns="" xmlns:a16="http://schemas.microsoft.com/office/drawing/2014/main" id="{B01AB21B-E36A-3E43-88C2-F98EA859EDF3}"/>
              </a:ext>
            </a:extLst>
          </p:cNvPr>
          <p:cNvSpPr/>
          <p:nvPr/>
        </p:nvSpPr>
        <p:spPr>
          <a:xfrm>
            <a:off x="1022737" y="2160409"/>
            <a:ext cx="9721080" cy="1077218"/>
          </a:xfrm>
          <a:prstGeom prst="rect">
            <a:avLst/>
          </a:prstGeom>
        </p:spPr>
        <p:txBody>
          <a:bodyPr wrap="square">
            <a:spAutoFit/>
          </a:bodyPr>
          <a:lstStyle/>
          <a:p>
            <a:pPr defTabSz="457200">
              <a:spcBef>
                <a:spcPts val="1200"/>
              </a:spcBef>
              <a:buSzPct val="100000"/>
              <a:defRPr sz="5833">
                <a:solidFill>
                  <a:srgbClr val="000000"/>
                </a:solidFill>
                <a:latin typeface="Verdana"/>
                <a:ea typeface="Verdana"/>
                <a:cs typeface="Verdana"/>
                <a:sym typeface="Verdana"/>
              </a:defRPr>
            </a:pPr>
            <a:r>
              <a:rPr lang="el-GR" sz="3200" dirty="0" smtClean="0">
                <a:latin typeface="Montserrat"/>
              </a:rPr>
              <a:t>Προσπαθώντας να βοηθήσω (χωρίς τις απαραίτητες βασικές γνώσεις</a:t>
            </a:r>
            <a:r>
              <a:rPr lang="en-US" sz="3200" dirty="0" smtClean="0">
                <a:latin typeface="Montserrat"/>
              </a:rPr>
              <a:t>)</a:t>
            </a:r>
            <a:endParaRPr lang="en-US" sz="3200" dirty="0">
              <a:latin typeface="Montserrat"/>
            </a:endParaRPr>
          </a:p>
        </p:txBody>
      </p:sp>
      <p:sp>
        <p:nvSpPr>
          <p:cNvPr id="5" name="Rectángulo 4">
            <a:extLst>
              <a:ext uri="{FF2B5EF4-FFF2-40B4-BE49-F238E27FC236}">
                <a16:creationId xmlns="" xmlns:a16="http://schemas.microsoft.com/office/drawing/2014/main" id="{E03E76EF-BDE5-6643-9625-E4D40B2C88F2}"/>
              </a:ext>
            </a:extLst>
          </p:cNvPr>
          <p:cNvSpPr/>
          <p:nvPr/>
        </p:nvSpPr>
        <p:spPr>
          <a:xfrm>
            <a:off x="1084540" y="3072693"/>
            <a:ext cx="6096000" cy="923907"/>
          </a:xfrm>
          <a:prstGeom prst="rect">
            <a:avLst/>
          </a:prstGeom>
        </p:spPr>
        <p:txBody>
          <a:bodyPr>
            <a:spAutoFit/>
          </a:bodyPr>
          <a:lstStyle/>
          <a:p>
            <a:pPr defTabSz="457200">
              <a:lnSpc>
                <a:spcPct val="200000"/>
              </a:lnSpc>
              <a:spcBef>
                <a:spcPts val="1200"/>
              </a:spcBef>
              <a:buSzPct val="100000"/>
              <a:defRPr sz="5833">
                <a:solidFill>
                  <a:srgbClr val="000000"/>
                </a:solidFill>
                <a:latin typeface="Verdana"/>
                <a:ea typeface="Verdana"/>
                <a:cs typeface="Verdana"/>
                <a:sym typeface="Verdana"/>
              </a:defRPr>
            </a:pPr>
            <a:r>
              <a:rPr lang="el-GR" sz="3200" dirty="0" smtClean="0">
                <a:latin typeface="Montserrat"/>
              </a:rPr>
              <a:t>Κάνοντας κακό σε τρίτο πρόσωπο </a:t>
            </a:r>
            <a:endParaRPr lang="es-ES" sz="3200" dirty="0">
              <a:latin typeface="Montserrat"/>
            </a:endParaRPr>
          </a:p>
        </p:txBody>
      </p:sp>
      <p:sp>
        <p:nvSpPr>
          <p:cNvPr id="7" name="Rectángulo 6">
            <a:extLst>
              <a:ext uri="{FF2B5EF4-FFF2-40B4-BE49-F238E27FC236}">
                <a16:creationId xmlns="" xmlns:a16="http://schemas.microsoft.com/office/drawing/2014/main" id="{358446E2-5F0F-6147-9D29-0561E57F12EE}"/>
              </a:ext>
            </a:extLst>
          </p:cNvPr>
          <p:cNvSpPr/>
          <p:nvPr/>
        </p:nvSpPr>
        <p:spPr>
          <a:xfrm>
            <a:off x="1084540" y="3864781"/>
            <a:ext cx="6404895" cy="926536"/>
          </a:xfrm>
          <a:prstGeom prst="rect">
            <a:avLst/>
          </a:prstGeom>
        </p:spPr>
        <p:txBody>
          <a:bodyPr wrap="none">
            <a:spAutoFit/>
          </a:bodyPr>
          <a:lstStyle/>
          <a:p>
            <a:pPr defTabSz="457200">
              <a:lnSpc>
                <a:spcPct val="200000"/>
              </a:lnSpc>
              <a:spcBef>
                <a:spcPts val="1200"/>
              </a:spcBef>
              <a:buSzPct val="100000"/>
              <a:defRPr sz="4833">
                <a:solidFill>
                  <a:srgbClr val="000000"/>
                </a:solidFill>
                <a:latin typeface="Verdana"/>
                <a:ea typeface="Verdana"/>
                <a:cs typeface="Verdana"/>
                <a:sym typeface="Verdana"/>
              </a:defRPr>
            </a:pPr>
            <a:r>
              <a:rPr lang="el-GR" sz="3200" dirty="0" smtClean="0">
                <a:latin typeface="Montserrat"/>
              </a:rPr>
              <a:t>Δημιουργήστε κοινωνικό συναγερμό</a:t>
            </a:r>
            <a:endParaRPr lang="es-ES" sz="3200" dirty="0">
              <a:latin typeface="Montserrat"/>
            </a:endParaRPr>
          </a:p>
        </p:txBody>
      </p:sp>
      <p:pic>
        <p:nvPicPr>
          <p:cNvPr id="3" name="Εγγεγραμμένος ήχος">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573959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3"/>
                    </p:tgtEl>
                  </p:cond>
                </p:stCondLst>
                <p:endSync evt="end" delay="0">
                  <p:rtn val="all"/>
                </p:endSync>
                <p:childTnLst>
                  <p:par>
                    <p:cTn id="24" fill="hold">
                      <p:stCondLst>
                        <p:cond delay="0"/>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39707" fill="hold"/>
                                        <p:tgtEl>
                                          <p:spTgt spid="3"/>
                                        </p:tgtEl>
                                      </p:cBhvr>
                                    </p:cmd>
                                  </p:childTnLst>
                                </p:cTn>
                              </p:par>
                            </p:childTnLst>
                          </p:cTn>
                        </p:par>
                      </p:childTnLst>
                    </p:cTn>
                  </p:par>
                </p:childTnLst>
              </p:cTn>
              <p:nextCondLst>
                <p:cond evt="onClick" delay="0">
                  <p:tgtEl>
                    <p:spTgt spid="3"/>
                  </p:tgtEl>
                </p:cond>
              </p:nextCondLst>
            </p:seq>
            <p:audio>
              <p:cMediaNode vol="80000">
                <p:cTn id="28" fill="hold" display="0">
                  <p:stCondLst>
                    <p:cond delay="indefinite"/>
                  </p:stCondLst>
                  <p:endCondLst>
                    <p:cond evt="onStopAudio" delay="0">
                      <p:tgtEl>
                        <p:sldTgt/>
                      </p:tgtEl>
                    </p:cond>
                  </p:endCondLst>
                </p:cTn>
                <p:tgtEl>
                  <p:spTgt spid="3"/>
                </p:tgtEl>
              </p:cMediaNode>
            </p:audio>
          </p:childTnLst>
        </p:cTn>
      </p:par>
    </p:tnLst>
    <p:bldLst>
      <p:bldP spid="18" grpId="0" animBg="1"/>
      <p:bldP spid="4" grpId="0"/>
      <p:bldP spid="4" grpId="1"/>
      <p:bldP spid="5"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0" y="6452004"/>
            <a:ext cx="12192000" cy="405996"/>
          </a:xfrm>
          <a:prstGeom prst="rect">
            <a:avLst/>
          </a:prstGeom>
          <a:solidFill>
            <a:srgbClr val="009F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highlight>
                <a:srgbClr val="FFFF00"/>
              </a:highlight>
            </a:endParaRPr>
          </a:p>
        </p:txBody>
      </p:sp>
      <p:cxnSp>
        <p:nvCxnSpPr>
          <p:cNvPr id="11" name="Conector recto 10">
            <a:extLst>
              <a:ext uri="{FF2B5EF4-FFF2-40B4-BE49-F238E27FC236}">
                <a16:creationId xmlns="" xmlns:a16="http://schemas.microsoft.com/office/drawing/2014/main" id="{6A37877B-2B56-7D4F-9FA9-249B2BAEAAFD}"/>
              </a:ext>
            </a:extLst>
          </p:cNvPr>
          <p:cNvCxnSpPr/>
          <p:nvPr/>
        </p:nvCxnSpPr>
        <p:spPr>
          <a:xfrm>
            <a:off x="0" y="1034168"/>
            <a:ext cx="12192000" cy="0"/>
          </a:xfrm>
          <a:prstGeom prst="line">
            <a:avLst/>
          </a:prstGeom>
          <a:ln>
            <a:solidFill>
              <a:srgbClr val="009F9A"/>
            </a:solidFill>
          </a:ln>
        </p:spPr>
        <p:style>
          <a:lnRef idx="1">
            <a:schemeClr val="accent1"/>
          </a:lnRef>
          <a:fillRef idx="0">
            <a:schemeClr val="accent1"/>
          </a:fillRef>
          <a:effectRef idx="0">
            <a:schemeClr val="accent1"/>
          </a:effectRef>
          <a:fontRef idx="minor">
            <a:schemeClr val="tx1"/>
          </a:fontRef>
        </p:style>
      </p:cxnSp>
      <p:sp>
        <p:nvSpPr>
          <p:cNvPr id="14" name="Rectángulo 25">
            <a:extLst>
              <a:ext uri="{FF2B5EF4-FFF2-40B4-BE49-F238E27FC236}">
                <a16:creationId xmlns="" xmlns:a16="http://schemas.microsoft.com/office/drawing/2014/main" id="{A8756404-0D32-4264-9373-9469DFE9C40B}"/>
              </a:ext>
            </a:extLst>
          </p:cNvPr>
          <p:cNvSpPr/>
          <p:nvPr/>
        </p:nvSpPr>
        <p:spPr>
          <a:xfrm>
            <a:off x="502920" y="405996"/>
            <a:ext cx="11186160" cy="830997"/>
          </a:xfrm>
          <a:prstGeom prst="rect">
            <a:avLst/>
          </a:prstGeom>
        </p:spPr>
        <p:txBody>
          <a:bodyPr wrap="square">
            <a:spAutoFit/>
          </a:bodyPr>
          <a:lstStyle/>
          <a:p>
            <a:r>
              <a:rPr lang="el-GR" sz="2400" b="1" dirty="0" smtClean="0">
                <a:latin typeface="Montserrat Light" pitchFamily="2" charset="77"/>
                <a:ea typeface="Calibri" panose="020F0502020204030204" pitchFamily="34" charset="0"/>
                <a:cs typeface="Times New Roman" panose="02020603050405020304" pitchFamily="18" charset="0"/>
              </a:rPr>
              <a:t>Πως οι ψευδείς ειδήσεις γίνονται διάσημες</a:t>
            </a:r>
            <a:endParaRPr lang="es-ES" sz="2400" b="1" dirty="0" smtClean="0">
              <a:latin typeface="Montserrat Light" pitchFamily="2" charset="77"/>
              <a:ea typeface="Calibri" panose="020F0502020204030204" pitchFamily="34" charset="0"/>
              <a:cs typeface="Times New Roman" panose="02020603050405020304" pitchFamily="18" charset="0"/>
            </a:endParaRPr>
          </a:p>
          <a:p>
            <a:endParaRPr lang="es-ES" sz="2400" b="1" dirty="0">
              <a:latin typeface="Montserrat Light" pitchFamily="2" charset="77"/>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 xmlns:a16="http://schemas.microsoft.com/office/drawing/2014/main" id="{86BA8999-EE90-430A-BF91-4FB5F9E1578B}"/>
              </a:ext>
            </a:extLst>
          </p:cNvPr>
          <p:cNvSpPr txBox="1"/>
          <p:nvPr/>
        </p:nvSpPr>
        <p:spPr>
          <a:xfrm>
            <a:off x="1156186" y="3015376"/>
            <a:ext cx="9910277" cy="584775"/>
          </a:xfrm>
          <a:prstGeom prst="rect">
            <a:avLst/>
          </a:prstGeom>
          <a:noFill/>
        </p:spPr>
        <p:txBody>
          <a:bodyPr wrap="none" rtlCol="0">
            <a:spAutoFit/>
          </a:bodyPr>
          <a:lstStyle/>
          <a:p>
            <a:r>
              <a:rPr lang="el-GR" sz="3200" b="1" dirty="0" smtClean="0">
                <a:latin typeface="Montserrat Light" pitchFamily="2" charset="77"/>
              </a:rPr>
              <a:t>ΕΙΜΑΣΤΕ ΕΥΑΛΩΤΟΙ ΣΤΙΣ ΨΕΥΤΙΚΕΣ ΕΙΔΗΣΕΙΣ</a:t>
            </a:r>
            <a:endParaRPr lang="es-ES" sz="3200" b="1" dirty="0">
              <a:latin typeface="Montserrat Light" pitchFamily="2" charset="77"/>
            </a:endParaRPr>
          </a:p>
        </p:txBody>
      </p:sp>
      <p:pic>
        <p:nvPicPr>
          <p:cNvPr id="2" name="Εγγεγραμμένος ήχος">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12199317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61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0" y="6452004"/>
            <a:ext cx="12192000" cy="405996"/>
          </a:xfrm>
          <a:prstGeom prst="rect">
            <a:avLst/>
          </a:prstGeom>
          <a:solidFill>
            <a:srgbClr val="009F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highlight>
                <a:srgbClr val="FFFF00"/>
              </a:highlight>
            </a:endParaRPr>
          </a:p>
        </p:txBody>
      </p:sp>
      <p:cxnSp>
        <p:nvCxnSpPr>
          <p:cNvPr id="11" name="Conector recto 10">
            <a:extLst>
              <a:ext uri="{FF2B5EF4-FFF2-40B4-BE49-F238E27FC236}">
                <a16:creationId xmlns="" xmlns:a16="http://schemas.microsoft.com/office/drawing/2014/main" id="{6A37877B-2B56-7D4F-9FA9-249B2BAEAAFD}"/>
              </a:ext>
            </a:extLst>
          </p:cNvPr>
          <p:cNvCxnSpPr/>
          <p:nvPr/>
        </p:nvCxnSpPr>
        <p:spPr>
          <a:xfrm>
            <a:off x="0" y="1034168"/>
            <a:ext cx="12192000" cy="0"/>
          </a:xfrm>
          <a:prstGeom prst="line">
            <a:avLst/>
          </a:prstGeom>
          <a:ln>
            <a:solidFill>
              <a:srgbClr val="009F9A"/>
            </a:solidFill>
          </a:ln>
        </p:spPr>
        <p:style>
          <a:lnRef idx="1">
            <a:schemeClr val="accent1"/>
          </a:lnRef>
          <a:fillRef idx="0">
            <a:schemeClr val="accent1"/>
          </a:fillRef>
          <a:effectRef idx="0">
            <a:schemeClr val="accent1"/>
          </a:effectRef>
          <a:fontRef idx="minor">
            <a:schemeClr val="tx1"/>
          </a:fontRef>
        </p:style>
      </p:cxnSp>
      <p:sp>
        <p:nvSpPr>
          <p:cNvPr id="14" name="Rectángulo 25">
            <a:extLst>
              <a:ext uri="{FF2B5EF4-FFF2-40B4-BE49-F238E27FC236}">
                <a16:creationId xmlns="" xmlns:a16="http://schemas.microsoft.com/office/drawing/2014/main" id="{A8756404-0D32-4264-9373-9469DFE9C40B}"/>
              </a:ext>
            </a:extLst>
          </p:cNvPr>
          <p:cNvSpPr/>
          <p:nvPr/>
        </p:nvSpPr>
        <p:spPr>
          <a:xfrm>
            <a:off x="502920" y="405996"/>
            <a:ext cx="11186160" cy="1200329"/>
          </a:xfrm>
          <a:prstGeom prst="rect">
            <a:avLst/>
          </a:prstGeom>
        </p:spPr>
        <p:txBody>
          <a:bodyPr wrap="square">
            <a:spAutoFit/>
          </a:bodyPr>
          <a:lstStyle/>
          <a:p>
            <a:r>
              <a:rPr lang="el-GR" sz="2400" b="1" dirty="0" smtClean="0">
                <a:latin typeface="Montserrat Light" pitchFamily="2" charset="77"/>
                <a:ea typeface="Calibri" panose="020F0502020204030204" pitchFamily="34" charset="0"/>
                <a:cs typeface="Times New Roman" panose="02020603050405020304" pitchFamily="18" charset="0"/>
              </a:rPr>
              <a:t>Πως οι ψευδείς ειδήσεις γίνονται διάσημες</a:t>
            </a:r>
            <a:endParaRPr lang="es-ES" sz="2400" b="1" dirty="0" smtClean="0">
              <a:latin typeface="Montserrat Light" pitchFamily="2" charset="77"/>
              <a:ea typeface="Calibri" panose="020F0502020204030204" pitchFamily="34" charset="0"/>
              <a:cs typeface="Times New Roman" panose="02020603050405020304" pitchFamily="18" charset="0"/>
            </a:endParaRPr>
          </a:p>
          <a:p>
            <a:r>
              <a:rPr lang="es-ES" sz="2400" b="1" dirty="0" smtClean="0">
                <a:latin typeface="Montserrat Light" pitchFamily="2" charset="77"/>
                <a:ea typeface="Calibri" panose="020F0502020204030204" pitchFamily="34" charset="0"/>
                <a:cs typeface="Times New Roman" panose="02020603050405020304" pitchFamily="18" charset="0"/>
              </a:rPr>
              <a:t>?</a:t>
            </a:r>
            <a:endParaRPr lang="es-ES" sz="2400" b="1" dirty="0">
              <a:latin typeface="Montserrat Light" pitchFamily="2" charset="77"/>
              <a:ea typeface="Calibri" panose="020F0502020204030204" pitchFamily="34" charset="0"/>
              <a:cs typeface="Times New Roman" panose="02020603050405020304" pitchFamily="18" charset="0"/>
            </a:endParaRPr>
          </a:p>
          <a:p>
            <a:endParaRPr lang="es-ES" sz="2400" b="1" dirty="0">
              <a:latin typeface="Montserrat Light" pitchFamily="2" charset="77"/>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 xmlns:a16="http://schemas.microsoft.com/office/drawing/2014/main" id="{86BA8999-EE90-430A-BF91-4FB5F9E1578B}"/>
              </a:ext>
            </a:extLst>
          </p:cNvPr>
          <p:cNvSpPr txBox="1"/>
          <p:nvPr/>
        </p:nvSpPr>
        <p:spPr>
          <a:xfrm>
            <a:off x="1307468" y="1492494"/>
            <a:ext cx="9649072" cy="707886"/>
          </a:xfrm>
          <a:prstGeom prst="rect">
            <a:avLst/>
          </a:prstGeom>
          <a:noFill/>
        </p:spPr>
        <p:txBody>
          <a:bodyPr wrap="square" rtlCol="0">
            <a:spAutoFit/>
          </a:bodyPr>
          <a:lstStyle/>
          <a:p>
            <a:pPr algn="ctr"/>
            <a:r>
              <a:rPr lang="el-GR" sz="4000" b="1" dirty="0" smtClean="0">
                <a:latin typeface="Montserrat"/>
              </a:rPr>
              <a:t>Τυφλό σημείο</a:t>
            </a:r>
            <a:endParaRPr lang="es-ES" sz="4000" b="1" dirty="0">
              <a:latin typeface="Montserrat"/>
            </a:endParaRPr>
          </a:p>
        </p:txBody>
      </p:sp>
      <p:pic>
        <p:nvPicPr>
          <p:cNvPr id="1026" name="Picture 2" descr="Cegado Icono, Privado Icono, Privado, Secreto, Ojo">
            <a:extLst>
              <a:ext uri="{FF2B5EF4-FFF2-40B4-BE49-F238E27FC236}">
                <a16:creationId xmlns="" xmlns:a16="http://schemas.microsoft.com/office/drawing/2014/main" id="{37148B2D-A098-4F0F-9305-4C83B2027EA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9416" y="1297580"/>
            <a:ext cx="1173824" cy="117382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 xmlns:a16="http://schemas.microsoft.com/office/drawing/2014/main" id="{A68126A0-2516-4B3F-A1FD-58BF488F275D}"/>
              </a:ext>
            </a:extLst>
          </p:cNvPr>
          <p:cNvSpPr txBox="1"/>
          <p:nvPr/>
        </p:nvSpPr>
        <p:spPr>
          <a:xfrm>
            <a:off x="839416" y="3075777"/>
            <a:ext cx="10585176" cy="1938992"/>
          </a:xfrm>
          <a:prstGeom prst="rect">
            <a:avLst/>
          </a:prstGeom>
          <a:noFill/>
        </p:spPr>
        <p:txBody>
          <a:bodyPr wrap="square">
            <a:spAutoFit/>
          </a:bodyPr>
          <a:lstStyle/>
          <a:p>
            <a:pPr algn="just"/>
            <a:r>
              <a:rPr lang="el-GR" sz="4000" dirty="0" smtClean="0">
                <a:solidFill>
                  <a:srgbClr val="252525"/>
                </a:solidFill>
                <a:latin typeface="Montserrat"/>
              </a:rPr>
              <a:t>Η τάση να πιστεύουμε ότι κάποιος δεν εξαρτάται από τις πεποιθήσεις, τις ιδεολογίες, τις επιθυμίες ή τους φόβους τους, αλλά όλοι οι άλλοι είναι</a:t>
            </a:r>
            <a:r>
              <a:rPr lang="es-ES" sz="4000" dirty="0" smtClean="0">
                <a:solidFill>
                  <a:srgbClr val="252525"/>
                </a:solidFill>
                <a:latin typeface="Montserrat"/>
              </a:rPr>
              <a:t>.</a:t>
            </a:r>
            <a:endParaRPr lang="es-ES" sz="4000" dirty="0">
              <a:latin typeface="Montserrat"/>
            </a:endParaRPr>
          </a:p>
        </p:txBody>
      </p:sp>
      <p:pic>
        <p:nvPicPr>
          <p:cNvPr id="2" name="Εγγεγραμμένος ήχος">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5963686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09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0" y="6452004"/>
            <a:ext cx="12192000" cy="405996"/>
          </a:xfrm>
          <a:prstGeom prst="rect">
            <a:avLst/>
          </a:prstGeom>
          <a:solidFill>
            <a:srgbClr val="009F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highlight>
                <a:srgbClr val="FFFF00"/>
              </a:highlight>
            </a:endParaRPr>
          </a:p>
        </p:txBody>
      </p:sp>
      <p:cxnSp>
        <p:nvCxnSpPr>
          <p:cNvPr id="11" name="Conector recto 10">
            <a:extLst>
              <a:ext uri="{FF2B5EF4-FFF2-40B4-BE49-F238E27FC236}">
                <a16:creationId xmlns="" xmlns:a16="http://schemas.microsoft.com/office/drawing/2014/main" id="{6A37877B-2B56-7D4F-9FA9-249B2BAEAAFD}"/>
              </a:ext>
            </a:extLst>
          </p:cNvPr>
          <p:cNvCxnSpPr/>
          <p:nvPr/>
        </p:nvCxnSpPr>
        <p:spPr>
          <a:xfrm>
            <a:off x="0" y="1034168"/>
            <a:ext cx="12192000" cy="0"/>
          </a:xfrm>
          <a:prstGeom prst="line">
            <a:avLst/>
          </a:prstGeom>
          <a:ln>
            <a:solidFill>
              <a:srgbClr val="009F9A"/>
            </a:solidFill>
          </a:ln>
        </p:spPr>
        <p:style>
          <a:lnRef idx="1">
            <a:schemeClr val="accent1"/>
          </a:lnRef>
          <a:fillRef idx="0">
            <a:schemeClr val="accent1"/>
          </a:fillRef>
          <a:effectRef idx="0">
            <a:schemeClr val="accent1"/>
          </a:effectRef>
          <a:fontRef idx="minor">
            <a:schemeClr val="tx1"/>
          </a:fontRef>
        </p:style>
      </p:cxnSp>
      <p:sp>
        <p:nvSpPr>
          <p:cNvPr id="14" name="Rectángulo 25">
            <a:extLst>
              <a:ext uri="{FF2B5EF4-FFF2-40B4-BE49-F238E27FC236}">
                <a16:creationId xmlns="" xmlns:a16="http://schemas.microsoft.com/office/drawing/2014/main" id="{A8756404-0D32-4264-9373-9469DFE9C40B}"/>
              </a:ext>
            </a:extLst>
          </p:cNvPr>
          <p:cNvSpPr/>
          <p:nvPr/>
        </p:nvSpPr>
        <p:spPr>
          <a:xfrm>
            <a:off x="502920" y="405996"/>
            <a:ext cx="11186160" cy="830997"/>
          </a:xfrm>
          <a:prstGeom prst="rect">
            <a:avLst/>
          </a:prstGeom>
        </p:spPr>
        <p:txBody>
          <a:bodyPr wrap="square">
            <a:spAutoFit/>
          </a:bodyPr>
          <a:lstStyle/>
          <a:p>
            <a:r>
              <a:rPr lang="el-GR" sz="2400" b="1" dirty="0" smtClean="0">
                <a:latin typeface="Montserrat Light" pitchFamily="2" charset="77"/>
                <a:ea typeface="Calibri" panose="020F0502020204030204" pitchFamily="34" charset="0"/>
                <a:cs typeface="Times New Roman" panose="02020603050405020304" pitchFamily="18" charset="0"/>
              </a:rPr>
              <a:t>Πως οι ψευδείς ειδήσεις γίνονται διάσημες</a:t>
            </a:r>
            <a:endParaRPr lang="es-ES" sz="2400" b="1" dirty="0" smtClean="0">
              <a:latin typeface="Montserrat Light" pitchFamily="2" charset="77"/>
              <a:ea typeface="Calibri" panose="020F0502020204030204" pitchFamily="34" charset="0"/>
              <a:cs typeface="Times New Roman" panose="02020603050405020304" pitchFamily="18" charset="0"/>
            </a:endParaRPr>
          </a:p>
          <a:p>
            <a:endParaRPr lang="es-ES" sz="2400" b="1" dirty="0">
              <a:latin typeface="Montserrat Light" pitchFamily="2" charset="77"/>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 xmlns:a16="http://schemas.microsoft.com/office/drawing/2014/main" id="{B727EAC0-1DF5-4A39-9A37-1251EB4BB988}"/>
              </a:ext>
            </a:extLst>
          </p:cNvPr>
          <p:cNvSpPr txBox="1"/>
          <p:nvPr/>
        </p:nvSpPr>
        <p:spPr>
          <a:xfrm>
            <a:off x="1343472" y="1249116"/>
            <a:ext cx="9505056" cy="707886"/>
          </a:xfrm>
          <a:prstGeom prst="rect">
            <a:avLst/>
          </a:prstGeom>
          <a:noFill/>
        </p:spPr>
        <p:txBody>
          <a:bodyPr wrap="square" rtlCol="0">
            <a:spAutoFit/>
          </a:bodyPr>
          <a:lstStyle/>
          <a:p>
            <a:pPr algn="ctr"/>
            <a:r>
              <a:rPr lang="el-GR" sz="4000" b="1" dirty="0" smtClean="0">
                <a:latin typeface="Montserrat"/>
              </a:rPr>
              <a:t>Επιβεβαίωση</a:t>
            </a:r>
            <a:endParaRPr lang="es-ES" sz="4000" b="1" dirty="0">
              <a:latin typeface="Montserrat"/>
            </a:endParaRPr>
          </a:p>
        </p:txBody>
      </p:sp>
      <p:sp>
        <p:nvSpPr>
          <p:cNvPr id="24" name="TextBox 23">
            <a:extLst>
              <a:ext uri="{FF2B5EF4-FFF2-40B4-BE49-F238E27FC236}">
                <a16:creationId xmlns="" xmlns:a16="http://schemas.microsoft.com/office/drawing/2014/main" id="{169FC8C2-F40F-46D9-9155-15120729F725}"/>
              </a:ext>
            </a:extLst>
          </p:cNvPr>
          <p:cNvSpPr txBox="1"/>
          <p:nvPr/>
        </p:nvSpPr>
        <p:spPr>
          <a:xfrm>
            <a:off x="602604" y="2086976"/>
            <a:ext cx="11398051" cy="1323439"/>
          </a:xfrm>
          <a:prstGeom prst="rect">
            <a:avLst/>
          </a:prstGeom>
          <a:noFill/>
        </p:spPr>
        <p:txBody>
          <a:bodyPr wrap="square">
            <a:spAutoFit/>
          </a:bodyPr>
          <a:lstStyle/>
          <a:p>
            <a:r>
              <a:rPr lang="el-GR" sz="4000" dirty="0" smtClean="0">
                <a:latin typeface="Montserrat"/>
              </a:rPr>
              <a:t>Δίνουμε μεγαλύτερη σημασία και αξιοπιστία στα δεδομένα που ταιριάζουν στις πεποιθήσεις μας</a:t>
            </a:r>
            <a:endParaRPr lang="es-ES" sz="4000" dirty="0">
              <a:latin typeface="Montserrat"/>
            </a:endParaRPr>
          </a:p>
        </p:txBody>
      </p:sp>
      <p:pic>
        <p:nvPicPr>
          <p:cNvPr id="8" name="Imagen 7" descr="Imagen que contiene Dibujo de ingeniería&#10;&#10;Descripción generada automáticamente">
            <a:extLst>
              <a:ext uri="{FF2B5EF4-FFF2-40B4-BE49-F238E27FC236}">
                <a16:creationId xmlns="" xmlns:a16="http://schemas.microsoft.com/office/drawing/2014/main" id="{448E45D5-628C-40FE-9F55-B5E38B9282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14328" y="3382098"/>
            <a:ext cx="4536282" cy="3024188"/>
          </a:xfrm>
          <a:prstGeom prst="rect">
            <a:avLst/>
          </a:prstGeom>
        </p:spPr>
      </p:pic>
      <p:pic>
        <p:nvPicPr>
          <p:cNvPr id="3" name="Εγγεγραμμένος ήχος">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72865754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6927"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0" y="6452004"/>
            <a:ext cx="12192000" cy="405996"/>
          </a:xfrm>
          <a:prstGeom prst="rect">
            <a:avLst/>
          </a:prstGeom>
          <a:solidFill>
            <a:srgbClr val="009F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highlight>
                <a:srgbClr val="FFFF00"/>
              </a:highlight>
            </a:endParaRPr>
          </a:p>
        </p:txBody>
      </p:sp>
      <p:cxnSp>
        <p:nvCxnSpPr>
          <p:cNvPr id="11" name="Conector recto 10">
            <a:extLst>
              <a:ext uri="{FF2B5EF4-FFF2-40B4-BE49-F238E27FC236}">
                <a16:creationId xmlns="" xmlns:a16="http://schemas.microsoft.com/office/drawing/2014/main" id="{6A37877B-2B56-7D4F-9FA9-249B2BAEAAFD}"/>
              </a:ext>
            </a:extLst>
          </p:cNvPr>
          <p:cNvCxnSpPr/>
          <p:nvPr/>
        </p:nvCxnSpPr>
        <p:spPr>
          <a:xfrm>
            <a:off x="0" y="1034168"/>
            <a:ext cx="12192000" cy="0"/>
          </a:xfrm>
          <a:prstGeom prst="line">
            <a:avLst/>
          </a:prstGeom>
          <a:ln>
            <a:solidFill>
              <a:srgbClr val="009F9A"/>
            </a:solidFill>
          </a:ln>
        </p:spPr>
        <p:style>
          <a:lnRef idx="1">
            <a:schemeClr val="accent1"/>
          </a:lnRef>
          <a:fillRef idx="0">
            <a:schemeClr val="accent1"/>
          </a:fillRef>
          <a:effectRef idx="0">
            <a:schemeClr val="accent1"/>
          </a:effectRef>
          <a:fontRef idx="minor">
            <a:schemeClr val="tx1"/>
          </a:fontRef>
        </p:style>
      </p:cxnSp>
      <p:sp>
        <p:nvSpPr>
          <p:cNvPr id="14" name="Rectángulo 25">
            <a:extLst>
              <a:ext uri="{FF2B5EF4-FFF2-40B4-BE49-F238E27FC236}">
                <a16:creationId xmlns="" xmlns:a16="http://schemas.microsoft.com/office/drawing/2014/main" id="{A8756404-0D32-4264-9373-9469DFE9C40B}"/>
              </a:ext>
            </a:extLst>
          </p:cNvPr>
          <p:cNvSpPr/>
          <p:nvPr/>
        </p:nvSpPr>
        <p:spPr>
          <a:xfrm>
            <a:off x="502920" y="405996"/>
            <a:ext cx="11186160" cy="830997"/>
          </a:xfrm>
          <a:prstGeom prst="rect">
            <a:avLst/>
          </a:prstGeom>
        </p:spPr>
        <p:txBody>
          <a:bodyPr wrap="square">
            <a:spAutoFit/>
          </a:bodyPr>
          <a:lstStyle/>
          <a:p>
            <a:r>
              <a:rPr lang="el-GR" sz="2400" b="1" dirty="0" smtClean="0">
                <a:latin typeface="Montserrat Light" pitchFamily="2" charset="77"/>
                <a:ea typeface="Calibri" panose="020F0502020204030204" pitchFamily="34" charset="0"/>
                <a:cs typeface="Times New Roman" panose="02020603050405020304" pitchFamily="18" charset="0"/>
              </a:rPr>
              <a:t>Πως οι ψευδείς ειδήσεις γίνονται διάσημες</a:t>
            </a:r>
            <a:endParaRPr lang="es-ES" sz="2400" b="1" dirty="0" smtClean="0">
              <a:latin typeface="Montserrat Light" pitchFamily="2" charset="77"/>
              <a:ea typeface="Calibri" panose="020F0502020204030204" pitchFamily="34" charset="0"/>
              <a:cs typeface="Times New Roman" panose="02020603050405020304" pitchFamily="18" charset="0"/>
            </a:endParaRPr>
          </a:p>
          <a:p>
            <a:endParaRPr lang="es-ES" sz="2400" b="1" dirty="0">
              <a:latin typeface="Montserrat Light" pitchFamily="2" charset="77"/>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 xmlns:a16="http://schemas.microsoft.com/office/drawing/2014/main" id="{B727EAC0-1DF5-4A39-9A37-1251EB4BB988}"/>
              </a:ext>
            </a:extLst>
          </p:cNvPr>
          <p:cNvSpPr txBox="1"/>
          <p:nvPr/>
        </p:nvSpPr>
        <p:spPr>
          <a:xfrm>
            <a:off x="1343472" y="1249116"/>
            <a:ext cx="9505056" cy="707886"/>
          </a:xfrm>
          <a:prstGeom prst="rect">
            <a:avLst/>
          </a:prstGeom>
          <a:noFill/>
        </p:spPr>
        <p:txBody>
          <a:bodyPr wrap="square" rtlCol="0">
            <a:spAutoFit/>
          </a:bodyPr>
          <a:lstStyle/>
          <a:p>
            <a:pPr algn="ctr"/>
            <a:r>
              <a:rPr lang="el-GR" sz="4000" b="1" dirty="0" smtClean="0">
                <a:latin typeface="Montserrat"/>
              </a:rPr>
              <a:t>Ομοφυλία</a:t>
            </a:r>
            <a:endParaRPr lang="es-ES" sz="4000" b="1" dirty="0">
              <a:latin typeface="Montserrat"/>
            </a:endParaRPr>
          </a:p>
        </p:txBody>
      </p:sp>
      <p:sp>
        <p:nvSpPr>
          <p:cNvPr id="24" name="TextBox 23">
            <a:extLst>
              <a:ext uri="{FF2B5EF4-FFF2-40B4-BE49-F238E27FC236}">
                <a16:creationId xmlns="" xmlns:a16="http://schemas.microsoft.com/office/drawing/2014/main" id="{169FC8C2-F40F-46D9-9155-15120729F725}"/>
              </a:ext>
            </a:extLst>
          </p:cNvPr>
          <p:cNvSpPr txBox="1"/>
          <p:nvPr/>
        </p:nvSpPr>
        <p:spPr>
          <a:xfrm>
            <a:off x="602604" y="2086976"/>
            <a:ext cx="11398051" cy="1938992"/>
          </a:xfrm>
          <a:prstGeom prst="rect">
            <a:avLst/>
          </a:prstGeom>
          <a:noFill/>
        </p:spPr>
        <p:txBody>
          <a:bodyPr wrap="square">
            <a:spAutoFit/>
          </a:bodyPr>
          <a:lstStyle/>
          <a:p>
            <a:r>
              <a:rPr lang="el-GR" sz="4000" dirty="0" smtClean="0">
                <a:latin typeface="Montserrat"/>
              </a:rPr>
              <a:t>Τείνουμε να διαβάζουμε και να ακούμε απόψεις που είναι δικές μας, οπότε πιστεύουμε ότι "όλοι" σκέφτονται όπως κάνουμε</a:t>
            </a:r>
            <a:endParaRPr lang="es-ES" sz="4000" dirty="0">
              <a:latin typeface="Montserrat"/>
            </a:endParaRPr>
          </a:p>
        </p:txBody>
      </p:sp>
      <p:pic>
        <p:nvPicPr>
          <p:cNvPr id="3" name="Εγγεγραμμένος ήχος">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54715308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6467"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0" y="6452004"/>
            <a:ext cx="12192000" cy="405996"/>
          </a:xfrm>
          <a:prstGeom prst="rect">
            <a:avLst/>
          </a:prstGeom>
          <a:solidFill>
            <a:srgbClr val="009F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highlight>
                <a:srgbClr val="FFFF00"/>
              </a:highlight>
            </a:endParaRPr>
          </a:p>
        </p:txBody>
      </p:sp>
      <p:cxnSp>
        <p:nvCxnSpPr>
          <p:cNvPr id="11" name="Conector recto 10">
            <a:extLst>
              <a:ext uri="{FF2B5EF4-FFF2-40B4-BE49-F238E27FC236}">
                <a16:creationId xmlns="" xmlns:a16="http://schemas.microsoft.com/office/drawing/2014/main" id="{6A37877B-2B56-7D4F-9FA9-249B2BAEAAFD}"/>
              </a:ext>
            </a:extLst>
          </p:cNvPr>
          <p:cNvCxnSpPr/>
          <p:nvPr/>
        </p:nvCxnSpPr>
        <p:spPr>
          <a:xfrm>
            <a:off x="0" y="1034168"/>
            <a:ext cx="12192000" cy="0"/>
          </a:xfrm>
          <a:prstGeom prst="line">
            <a:avLst/>
          </a:prstGeom>
          <a:ln>
            <a:solidFill>
              <a:srgbClr val="009F9A"/>
            </a:solidFill>
          </a:ln>
        </p:spPr>
        <p:style>
          <a:lnRef idx="1">
            <a:schemeClr val="accent1"/>
          </a:lnRef>
          <a:fillRef idx="0">
            <a:schemeClr val="accent1"/>
          </a:fillRef>
          <a:effectRef idx="0">
            <a:schemeClr val="accent1"/>
          </a:effectRef>
          <a:fontRef idx="minor">
            <a:schemeClr val="tx1"/>
          </a:fontRef>
        </p:style>
      </p:cxnSp>
      <p:sp>
        <p:nvSpPr>
          <p:cNvPr id="14" name="Rectángulo 25">
            <a:extLst>
              <a:ext uri="{FF2B5EF4-FFF2-40B4-BE49-F238E27FC236}">
                <a16:creationId xmlns="" xmlns:a16="http://schemas.microsoft.com/office/drawing/2014/main" id="{A8756404-0D32-4264-9373-9469DFE9C40B}"/>
              </a:ext>
            </a:extLst>
          </p:cNvPr>
          <p:cNvSpPr/>
          <p:nvPr/>
        </p:nvSpPr>
        <p:spPr>
          <a:xfrm>
            <a:off x="502920" y="405996"/>
            <a:ext cx="11186160" cy="830997"/>
          </a:xfrm>
          <a:prstGeom prst="rect">
            <a:avLst/>
          </a:prstGeom>
        </p:spPr>
        <p:txBody>
          <a:bodyPr wrap="square">
            <a:spAutoFit/>
          </a:bodyPr>
          <a:lstStyle/>
          <a:p>
            <a:r>
              <a:rPr lang="el-GR" sz="2400" b="1" dirty="0" smtClean="0">
                <a:latin typeface="Montserrat Light" pitchFamily="2" charset="77"/>
                <a:ea typeface="Calibri" panose="020F0502020204030204" pitchFamily="34" charset="0"/>
                <a:cs typeface="Times New Roman" panose="02020603050405020304" pitchFamily="18" charset="0"/>
              </a:rPr>
              <a:t>Πως οι ψευδείς ειδήσεις γίνονται διάσημες</a:t>
            </a:r>
            <a:endParaRPr lang="es-ES" sz="2400" b="1" dirty="0" smtClean="0">
              <a:latin typeface="Montserrat Light" pitchFamily="2" charset="77"/>
              <a:ea typeface="Calibri" panose="020F0502020204030204" pitchFamily="34" charset="0"/>
              <a:cs typeface="Times New Roman" panose="02020603050405020304" pitchFamily="18" charset="0"/>
            </a:endParaRPr>
          </a:p>
          <a:p>
            <a:endParaRPr lang="es-ES" sz="2400" b="1" dirty="0">
              <a:latin typeface="Montserrat Light" pitchFamily="2" charset="77"/>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 xmlns:a16="http://schemas.microsoft.com/office/drawing/2014/main" id="{52E16057-B374-4890-A7EE-A9532D74441B}"/>
              </a:ext>
            </a:extLst>
          </p:cNvPr>
          <p:cNvSpPr txBox="1"/>
          <p:nvPr/>
        </p:nvSpPr>
        <p:spPr>
          <a:xfrm>
            <a:off x="1451484" y="1151870"/>
            <a:ext cx="9289032" cy="707886"/>
          </a:xfrm>
          <a:prstGeom prst="rect">
            <a:avLst/>
          </a:prstGeom>
          <a:noFill/>
        </p:spPr>
        <p:txBody>
          <a:bodyPr wrap="square" rtlCol="0">
            <a:spAutoFit/>
          </a:bodyPr>
          <a:lstStyle/>
          <a:p>
            <a:pPr algn="ctr"/>
            <a:r>
              <a:rPr lang="el-GR" sz="4000" b="1" dirty="0" smtClean="0">
                <a:latin typeface="Montserrat"/>
              </a:rPr>
              <a:t>Εμπιστεύομαι την πηγή</a:t>
            </a:r>
            <a:endParaRPr lang="es-ES" sz="4000" b="1" dirty="0">
              <a:latin typeface="Montserrat"/>
            </a:endParaRPr>
          </a:p>
        </p:txBody>
      </p:sp>
      <p:sp>
        <p:nvSpPr>
          <p:cNvPr id="8" name="TextBox 7">
            <a:extLst>
              <a:ext uri="{FF2B5EF4-FFF2-40B4-BE49-F238E27FC236}">
                <a16:creationId xmlns="" xmlns:a16="http://schemas.microsoft.com/office/drawing/2014/main" id="{1F5631D8-0892-425F-A8DB-5498E47D8888}"/>
              </a:ext>
            </a:extLst>
          </p:cNvPr>
          <p:cNvSpPr txBox="1"/>
          <p:nvPr/>
        </p:nvSpPr>
        <p:spPr>
          <a:xfrm>
            <a:off x="386855" y="1914212"/>
            <a:ext cx="11629384" cy="1938992"/>
          </a:xfrm>
          <a:prstGeom prst="rect">
            <a:avLst/>
          </a:prstGeom>
          <a:noFill/>
        </p:spPr>
        <p:txBody>
          <a:bodyPr wrap="square">
            <a:spAutoFit/>
          </a:bodyPr>
          <a:lstStyle/>
          <a:p>
            <a:r>
              <a:rPr lang="el-GR" sz="4000" dirty="0" smtClean="0">
                <a:latin typeface="Montserrat"/>
              </a:rPr>
              <a:t>Τείνουμε να προσφέρουμε μεγαλύτερη αξιοπιστία στις πληροφορίες που προέρχονται από μια αξιόπιστη πηγή</a:t>
            </a:r>
            <a:endParaRPr lang="es-ES" sz="4000" dirty="0">
              <a:latin typeface="Montserrat"/>
            </a:endParaRPr>
          </a:p>
        </p:txBody>
      </p:sp>
      <p:pic>
        <p:nvPicPr>
          <p:cNvPr id="2" name="Εγγεγραμμένος ήχος">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8644915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77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0" y="6452004"/>
            <a:ext cx="12192000" cy="405996"/>
          </a:xfrm>
          <a:prstGeom prst="rect">
            <a:avLst/>
          </a:prstGeom>
          <a:solidFill>
            <a:srgbClr val="009F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highlight>
                <a:srgbClr val="FFFF00"/>
              </a:highlight>
            </a:endParaRPr>
          </a:p>
        </p:txBody>
      </p:sp>
      <p:cxnSp>
        <p:nvCxnSpPr>
          <p:cNvPr id="11" name="Conector recto 10">
            <a:extLst>
              <a:ext uri="{FF2B5EF4-FFF2-40B4-BE49-F238E27FC236}">
                <a16:creationId xmlns="" xmlns:a16="http://schemas.microsoft.com/office/drawing/2014/main" id="{6A37877B-2B56-7D4F-9FA9-249B2BAEAAFD}"/>
              </a:ext>
            </a:extLst>
          </p:cNvPr>
          <p:cNvCxnSpPr/>
          <p:nvPr/>
        </p:nvCxnSpPr>
        <p:spPr>
          <a:xfrm>
            <a:off x="0" y="1034168"/>
            <a:ext cx="12192000" cy="0"/>
          </a:xfrm>
          <a:prstGeom prst="line">
            <a:avLst/>
          </a:prstGeom>
          <a:ln>
            <a:solidFill>
              <a:srgbClr val="009F9A"/>
            </a:solidFill>
          </a:ln>
        </p:spPr>
        <p:style>
          <a:lnRef idx="1">
            <a:schemeClr val="accent1"/>
          </a:lnRef>
          <a:fillRef idx="0">
            <a:schemeClr val="accent1"/>
          </a:fillRef>
          <a:effectRef idx="0">
            <a:schemeClr val="accent1"/>
          </a:effectRef>
          <a:fontRef idx="minor">
            <a:schemeClr val="tx1"/>
          </a:fontRef>
        </p:style>
      </p:cxnSp>
      <p:sp>
        <p:nvSpPr>
          <p:cNvPr id="26" name="Rectángulo 25">
            <a:extLst>
              <a:ext uri="{FF2B5EF4-FFF2-40B4-BE49-F238E27FC236}">
                <a16:creationId xmlns="" xmlns:a16="http://schemas.microsoft.com/office/drawing/2014/main" id="{4F23B166-1791-D147-9B33-5D529CECBABF}"/>
              </a:ext>
            </a:extLst>
          </p:cNvPr>
          <p:cNvSpPr/>
          <p:nvPr/>
        </p:nvSpPr>
        <p:spPr>
          <a:xfrm>
            <a:off x="502920" y="405996"/>
            <a:ext cx="11186160" cy="461665"/>
          </a:xfrm>
          <a:prstGeom prst="rect">
            <a:avLst/>
          </a:prstGeom>
        </p:spPr>
        <p:txBody>
          <a:bodyPr wrap="square">
            <a:spAutoFit/>
          </a:bodyPr>
          <a:lstStyle/>
          <a:p>
            <a:r>
              <a:rPr lang="el-GR" sz="2400" b="1" dirty="0" smtClean="0">
                <a:latin typeface="Montserrat Light" pitchFamily="2" charset="77"/>
                <a:ea typeface="Calibri" panose="020F0502020204030204" pitchFamily="34" charset="0"/>
                <a:cs typeface="Times New Roman" panose="02020603050405020304" pitchFamily="18" charset="0"/>
              </a:rPr>
              <a:t>Πως οι ψευδείς ειδήσεις γίνονται διάσημες </a:t>
            </a:r>
            <a:r>
              <a:rPr lang="es-ES" sz="2400" b="1" dirty="0" smtClean="0">
                <a:latin typeface="Montserrat Light" pitchFamily="2" charset="77"/>
                <a:ea typeface="Calibri" panose="020F0502020204030204" pitchFamily="34" charset="0"/>
                <a:cs typeface="Times New Roman" panose="02020603050405020304" pitchFamily="18" charset="0"/>
              </a:rPr>
              <a:t>?</a:t>
            </a:r>
            <a:endParaRPr lang="es-ES" sz="2400" b="1" dirty="0">
              <a:latin typeface="Montserrat Light" pitchFamily="2" charset="77"/>
              <a:ea typeface="Calibri" panose="020F0502020204030204" pitchFamily="34" charset="0"/>
              <a:cs typeface="Times New Roman" panose="02020603050405020304" pitchFamily="18" charset="0"/>
            </a:endParaRPr>
          </a:p>
        </p:txBody>
      </p:sp>
      <p:sp>
        <p:nvSpPr>
          <p:cNvPr id="8" name="Con la pandemia del COVID19 hemos visto cómo los bulos se han multiplicado a través de las redes sociales.">
            <a:extLst>
              <a:ext uri="{FF2B5EF4-FFF2-40B4-BE49-F238E27FC236}">
                <a16:creationId xmlns="" xmlns:a16="http://schemas.microsoft.com/office/drawing/2014/main" id="{25897542-B524-4890-A3DD-BF72F20C1959}"/>
              </a:ext>
            </a:extLst>
          </p:cNvPr>
          <p:cNvSpPr txBox="1"/>
          <p:nvPr/>
        </p:nvSpPr>
        <p:spPr>
          <a:xfrm>
            <a:off x="875656" y="2604907"/>
            <a:ext cx="5184576" cy="8685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just" defTabSz="457200">
              <a:lnSpc>
                <a:spcPts val="7300"/>
              </a:lnSpc>
              <a:spcBef>
                <a:spcPts val="1200"/>
              </a:spcBef>
              <a:defRPr sz="4133">
                <a:solidFill>
                  <a:srgbClr val="000000"/>
                </a:solidFill>
                <a:latin typeface="Verdana"/>
                <a:ea typeface="Verdana"/>
                <a:cs typeface="Verdana"/>
                <a:sym typeface="Verdana"/>
              </a:defRPr>
            </a:lvl1pPr>
          </a:lstStyle>
          <a:p>
            <a:endParaRPr sz="2400" dirty="0"/>
          </a:p>
        </p:txBody>
      </p:sp>
      <p:sp>
        <p:nvSpPr>
          <p:cNvPr id="10" name="TextBox 9">
            <a:extLst>
              <a:ext uri="{FF2B5EF4-FFF2-40B4-BE49-F238E27FC236}">
                <a16:creationId xmlns="" xmlns:a16="http://schemas.microsoft.com/office/drawing/2014/main" id="{58B84357-D089-48C7-8040-4787A5885163}"/>
              </a:ext>
            </a:extLst>
          </p:cNvPr>
          <p:cNvSpPr txBox="1"/>
          <p:nvPr/>
        </p:nvSpPr>
        <p:spPr>
          <a:xfrm>
            <a:off x="695400" y="1213458"/>
            <a:ext cx="10626277" cy="2308324"/>
          </a:xfrm>
          <a:prstGeom prst="rect">
            <a:avLst/>
          </a:prstGeom>
          <a:noFill/>
        </p:spPr>
        <p:txBody>
          <a:bodyPr wrap="square" rtlCol="0">
            <a:spAutoFit/>
          </a:bodyPr>
          <a:lstStyle/>
          <a:p>
            <a:pPr algn="just"/>
            <a:r>
              <a:rPr lang="el-GR" sz="4800" b="1" dirty="0" smtClean="0">
                <a:latin typeface="Montserrat"/>
              </a:rPr>
              <a:t>Οι φάρσες συνήθως εξαπλώνονται γρήγορα επειδή θρηνούν τα συναισθήματά μας</a:t>
            </a:r>
            <a:endParaRPr lang="es-ES" sz="4800" b="1" dirty="0">
              <a:latin typeface="Montserrat"/>
            </a:endParaRPr>
          </a:p>
        </p:txBody>
      </p:sp>
      <p:pic>
        <p:nvPicPr>
          <p:cNvPr id="4" name="Imagen 3" descr="Icono&#10;&#10;Descripción generada automáticamente">
            <a:extLst>
              <a:ext uri="{FF2B5EF4-FFF2-40B4-BE49-F238E27FC236}">
                <a16:creationId xmlns="" xmlns:a16="http://schemas.microsoft.com/office/drawing/2014/main" id="{2FF4D453-EA77-1D4F-B364-9A26AB462DB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05363" y="4326768"/>
            <a:ext cx="1257820" cy="1257820"/>
          </a:xfrm>
          <a:prstGeom prst="rect">
            <a:avLst/>
          </a:prstGeom>
        </p:spPr>
      </p:pic>
      <p:pic>
        <p:nvPicPr>
          <p:cNvPr id="6" name="Imagen 5" descr="Icono&#10;&#10;Descripción generada automáticamente">
            <a:extLst>
              <a:ext uri="{FF2B5EF4-FFF2-40B4-BE49-F238E27FC236}">
                <a16:creationId xmlns="" xmlns:a16="http://schemas.microsoft.com/office/drawing/2014/main" id="{56BD6DE5-8DF8-7342-8935-AA72AAD0501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5532" y="4691235"/>
            <a:ext cx="1257820" cy="1257820"/>
          </a:xfrm>
          <a:prstGeom prst="rect">
            <a:avLst/>
          </a:prstGeom>
        </p:spPr>
      </p:pic>
      <p:pic>
        <p:nvPicPr>
          <p:cNvPr id="12" name="Imagen 11" descr="Icono&#10;&#10;Descripción generada automáticamente">
            <a:extLst>
              <a:ext uri="{FF2B5EF4-FFF2-40B4-BE49-F238E27FC236}">
                <a16:creationId xmlns="" xmlns:a16="http://schemas.microsoft.com/office/drawing/2014/main" id="{182C1242-3640-BE40-AB22-CCF29C215BE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53697" y="4703055"/>
            <a:ext cx="1257820" cy="1257820"/>
          </a:xfrm>
          <a:prstGeom prst="rect">
            <a:avLst/>
          </a:prstGeom>
        </p:spPr>
      </p:pic>
      <p:pic>
        <p:nvPicPr>
          <p:cNvPr id="14" name="Imagen 13" descr="Icono&#10;&#10;Descripción generada automáticamente">
            <a:extLst>
              <a:ext uri="{FF2B5EF4-FFF2-40B4-BE49-F238E27FC236}">
                <a16:creationId xmlns="" xmlns:a16="http://schemas.microsoft.com/office/drawing/2014/main" id="{5AF07161-F4FC-774D-B347-6FCFB1953E6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73500" y="4174567"/>
            <a:ext cx="1410021" cy="1410021"/>
          </a:xfrm>
          <a:prstGeom prst="rect">
            <a:avLst/>
          </a:prstGeom>
        </p:spPr>
      </p:pic>
      <p:pic>
        <p:nvPicPr>
          <p:cNvPr id="2" name="Εγγεγραμμένος ήχος">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18662137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63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0" y="6452004"/>
            <a:ext cx="12192000" cy="405996"/>
          </a:xfrm>
          <a:prstGeom prst="rect">
            <a:avLst/>
          </a:prstGeom>
          <a:solidFill>
            <a:srgbClr val="009F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highlight>
                <a:srgbClr val="FFFF00"/>
              </a:highlight>
            </a:endParaRPr>
          </a:p>
        </p:txBody>
      </p:sp>
      <p:cxnSp>
        <p:nvCxnSpPr>
          <p:cNvPr id="11" name="Conector recto 10">
            <a:extLst>
              <a:ext uri="{FF2B5EF4-FFF2-40B4-BE49-F238E27FC236}">
                <a16:creationId xmlns="" xmlns:a16="http://schemas.microsoft.com/office/drawing/2014/main" id="{6A37877B-2B56-7D4F-9FA9-249B2BAEAAFD}"/>
              </a:ext>
            </a:extLst>
          </p:cNvPr>
          <p:cNvCxnSpPr/>
          <p:nvPr/>
        </p:nvCxnSpPr>
        <p:spPr>
          <a:xfrm>
            <a:off x="0" y="1034168"/>
            <a:ext cx="12192000" cy="0"/>
          </a:xfrm>
          <a:prstGeom prst="line">
            <a:avLst/>
          </a:prstGeom>
          <a:ln>
            <a:solidFill>
              <a:srgbClr val="009F9A"/>
            </a:solidFill>
          </a:ln>
        </p:spPr>
        <p:style>
          <a:lnRef idx="1">
            <a:schemeClr val="accent1"/>
          </a:lnRef>
          <a:fillRef idx="0">
            <a:schemeClr val="accent1"/>
          </a:fillRef>
          <a:effectRef idx="0">
            <a:schemeClr val="accent1"/>
          </a:effectRef>
          <a:fontRef idx="minor">
            <a:schemeClr val="tx1"/>
          </a:fontRef>
        </p:style>
      </p:cxnSp>
      <p:sp>
        <p:nvSpPr>
          <p:cNvPr id="26" name="Rectángulo 25">
            <a:extLst>
              <a:ext uri="{FF2B5EF4-FFF2-40B4-BE49-F238E27FC236}">
                <a16:creationId xmlns="" xmlns:a16="http://schemas.microsoft.com/office/drawing/2014/main" id="{4F23B166-1791-D147-9B33-5D529CECBABF}"/>
              </a:ext>
            </a:extLst>
          </p:cNvPr>
          <p:cNvSpPr/>
          <p:nvPr/>
        </p:nvSpPr>
        <p:spPr>
          <a:xfrm>
            <a:off x="502920" y="405996"/>
            <a:ext cx="11186160" cy="830997"/>
          </a:xfrm>
          <a:prstGeom prst="rect">
            <a:avLst/>
          </a:prstGeom>
        </p:spPr>
        <p:txBody>
          <a:bodyPr wrap="square">
            <a:spAutoFit/>
          </a:bodyPr>
          <a:lstStyle/>
          <a:p>
            <a:r>
              <a:rPr lang="el-GR" sz="2400" b="1" dirty="0" smtClean="0">
                <a:latin typeface="Montserrat Light" pitchFamily="2" charset="77"/>
                <a:ea typeface="Calibri" panose="020F0502020204030204" pitchFamily="34" charset="0"/>
                <a:cs typeface="Times New Roman" panose="02020603050405020304" pitchFamily="18" charset="0"/>
              </a:rPr>
              <a:t>Πως οι ψευδείς ειδήσεις γίνονται διάσημες </a:t>
            </a:r>
            <a:endParaRPr lang="es-ES" sz="2400" b="1" dirty="0">
              <a:latin typeface="Montserrat Light" pitchFamily="2" charset="77"/>
              <a:ea typeface="Calibri" panose="020F0502020204030204" pitchFamily="34" charset="0"/>
              <a:cs typeface="Times New Roman" panose="02020603050405020304" pitchFamily="18" charset="0"/>
            </a:endParaRPr>
          </a:p>
          <a:p>
            <a:endParaRPr lang="es-ES" sz="2400" b="1" dirty="0">
              <a:latin typeface="Montserrat Light" pitchFamily="2" charset="77"/>
              <a:ea typeface="Calibri" panose="020F0502020204030204" pitchFamily="34" charset="0"/>
              <a:cs typeface="Times New Roman" panose="02020603050405020304" pitchFamily="18" charset="0"/>
            </a:endParaRPr>
          </a:p>
        </p:txBody>
      </p:sp>
      <p:sp>
        <p:nvSpPr>
          <p:cNvPr id="8" name="Con la pandemia del COVID19 hemos visto cómo los bulos se han multiplicado a través de las redes sociales.">
            <a:extLst>
              <a:ext uri="{FF2B5EF4-FFF2-40B4-BE49-F238E27FC236}">
                <a16:creationId xmlns="" xmlns:a16="http://schemas.microsoft.com/office/drawing/2014/main" id="{25897542-B524-4890-A3DD-BF72F20C1959}"/>
              </a:ext>
            </a:extLst>
          </p:cNvPr>
          <p:cNvSpPr txBox="1"/>
          <p:nvPr/>
        </p:nvSpPr>
        <p:spPr>
          <a:xfrm>
            <a:off x="875656" y="2604907"/>
            <a:ext cx="5184576" cy="8685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just" defTabSz="457200">
              <a:lnSpc>
                <a:spcPts val="7300"/>
              </a:lnSpc>
              <a:spcBef>
                <a:spcPts val="1200"/>
              </a:spcBef>
              <a:defRPr sz="4133">
                <a:solidFill>
                  <a:srgbClr val="000000"/>
                </a:solidFill>
                <a:latin typeface="Verdana"/>
                <a:ea typeface="Verdana"/>
                <a:cs typeface="Verdana"/>
                <a:sym typeface="Verdana"/>
              </a:defRPr>
            </a:lvl1pPr>
          </a:lstStyle>
          <a:p>
            <a:endParaRPr sz="2400" dirty="0"/>
          </a:p>
        </p:txBody>
      </p:sp>
      <p:sp>
        <p:nvSpPr>
          <p:cNvPr id="10" name="TextBox 9">
            <a:extLst>
              <a:ext uri="{FF2B5EF4-FFF2-40B4-BE49-F238E27FC236}">
                <a16:creationId xmlns="" xmlns:a16="http://schemas.microsoft.com/office/drawing/2014/main" id="{58B84357-D089-48C7-8040-4787A5885163}"/>
              </a:ext>
            </a:extLst>
          </p:cNvPr>
          <p:cNvSpPr txBox="1"/>
          <p:nvPr/>
        </p:nvSpPr>
        <p:spPr>
          <a:xfrm>
            <a:off x="519866" y="1183559"/>
            <a:ext cx="5004630" cy="1200329"/>
          </a:xfrm>
          <a:prstGeom prst="rect">
            <a:avLst/>
          </a:prstGeom>
          <a:noFill/>
        </p:spPr>
        <p:txBody>
          <a:bodyPr wrap="square" rtlCol="0">
            <a:spAutoFit/>
          </a:bodyPr>
          <a:lstStyle/>
          <a:p>
            <a:r>
              <a:rPr lang="el-GR" sz="3600" dirty="0" smtClean="0">
                <a:latin typeface="Montserrat"/>
              </a:rPr>
              <a:t> Η υγεία εξαπατά το θήραμα </a:t>
            </a:r>
            <a:r>
              <a:rPr lang="ca-ES-valencia" sz="3600" dirty="0" smtClean="0">
                <a:latin typeface="Montserrat"/>
              </a:rPr>
              <a:t>:</a:t>
            </a:r>
            <a:endParaRPr lang="es-ES" sz="3600" b="1" dirty="0">
              <a:latin typeface="Montserrat"/>
            </a:endParaRPr>
          </a:p>
        </p:txBody>
      </p:sp>
      <p:sp>
        <p:nvSpPr>
          <p:cNvPr id="12" name="TextBox 11">
            <a:extLst>
              <a:ext uri="{FF2B5EF4-FFF2-40B4-BE49-F238E27FC236}">
                <a16:creationId xmlns="" xmlns:a16="http://schemas.microsoft.com/office/drawing/2014/main" id="{0BB4FC56-060C-4945-A607-A75C1DBC4909}"/>
              </a:ext>
            </a:extLst>
          </p:cNvPr>
          <p:cNvSpPr txBox="1"/>
          <p:nvPr/>
        </p:nvSpPr>
        <p:spPr>
          <a:xfrm>
            <a:off x="1421656" y="2261513"/>
            <a:ext cx="5960227" cy="461665"/>
          </a:xfrm>
          <a:prstGeom prst="rect">
            <a:avLst/>
          </a:prstGeom>
          <a:noFill/>
        </p:spPr>
        <p:txBody>
          <a:bodyPr wrap="square" rtlCol="0">
            <a:spAutoFit/>
          </a:bodyPr>
          <a:lstStyle/>
          <a:p>
            <a:r>
              <a:rPr lang="el-GR" sz="2400" dirty="0" smtClean="0">
                <a:latin typeface="Montserrat"/>
              </a:rPr>
              <a:t>Ο φόβος της </a:t>
            </a:r>
            <a:r>
              <a:rPr lang="el-GR" sz="2400" dirty="0" err="1" smtClean="0">
                <a:latin typeface="Montserrat"/>
              </a:rPr>
              <a:t>αρρώστειας</a:t>
            </a:r>
            <a:r>
              <a:rPr lang="el-GR" sz="2400" dirty="0" smtClean="0">
                <a:latin typeface="Montserrat"/>
              </a:rPr>
              <a:t> και του θανάτου</a:t>
            </a:r>
            <a:endParaRPr lang="ca-ES-valencia" sz="2400" dirty="0">
              <a:latin typeface="Montserrat"/>
            </a:endParaRPr>
          </a:p>
        </p:txBody>
      </p:sp>
      <p:sp>
        <p:nvSpPr>
          <p:cNvPr id="13" name="TextBox 12">
            <a:extLst>
              <a:ext uri="{FF2B5EF4-FFF2-40B4-BE49-F238E27FC236}">
                <a16:creationId xmlns="" xmlns:a16="http://schemas.microsoft.com/office/drawing/2014/main" id="{93C4D5BE-EA24-4D8F-A7E7-6ED4619F5A96}"/>
              </a:ext>
            </a:extLst>
          </p:cNvPr>
          <p:cNvSpPr txBox="1"/>
          <p:nvPr/>
        </p:nvSpPr>
        <p:spPr>
          <a:xfrm>
            <a:off x="1572460" y="4120139"/>
            <a:ext cx="6100762" cy="646331"/>
          </a:xfrm>
          <a:prstGeom prst="rect">
            <a:avLst/>
          </a:prstGeom>
          <a:noFill/>
        </p:spPr>
        <p:txBody>
          <a:bodyPr wrap="square">
            <a:spAutoFit/>
          </a:bodyPr>
          <a:lstStyle/>
          <a:p>
            <a:r>
              <a:rPr lang="el-GR" sz="3600" dirty="0" smtClean="0">
                <a:latin typeface="Montserrat"/>
              </a:rPr>
              <a:t>Ελπίδα για εξεύρεση λύσης </a:t>
            </a:r>
            <a:endParaRPr lang="es-ES" sz="3600" dirty="0">
              <a:latin typeface="Montserrat"/>
            </a:endParaRPr>
          </a:p>
        </p:txBody>
      </p:sp>
      <p:pic>
        <p:nvPicPr>
          <p:cNvPr id="5" name="Imagen 4" descr="Icono&#10;&#10;Descripción generada automáticamente">
            <a:extLst>
              <a:ext uri="{FF2B5EF4-FFF2-40B4-BE49-F238E27FC236}">
                <a16:creationId xmlns="" xmlns:a16="http://schemas.microsoft.com/office/drawing/2014/main" id="{EEB6B2E2-0C69-514B-B162-E3AF60ABFF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0204" y="3732448"/>
            <a:ext cx="1142256" cy="1142256"/>
          </a:xfrm>
          <a:prstGeom prst="rect">
            <a:avLst/>
          </a:prstGeom>
        </p:spPr>
      </p:pic>
      <p:pic>
        <p:nvPicPr>
          <p:cNvPr id="14" name="Imagen 13" descr="Icono&#10;&#10;Descripción generada automáticamente">
            <a:extLst>
              <a:ext uri="{FF2B5EF4-FFF2-40B4-BE49-F238E27FC236}">
                <a16:creationId xmlns="" xmlns:a16="http://schemas.microsoft.com/office/drawing/2014/main" id="{FCF4A42C-013C-7A47-AE25-9BF9E314255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0224" y="2138194"/>
            <a:ext cx="782216" cy="782216"/>
          </a:xfrm>
          <a:prstGeom prst="rect">
            <a:avLst/>
          </a:prstGeom>
        </p:spPr>
      </p:pic>
      <p:pic>
        <p:nvPicPr>
          <p:cNvPr id="2" name="Εγγεγραμμένος ήχος">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3970535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854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0" y="6452004"/>
            <a:ext cx="12192000" cy="405996"/>
          </a:xfrm>
          <a:prstGeom prst="rect">
            <a:avLst/>
          </a:prstGeom>
          <a:solidFill>
            <a:srgbClr val="009F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highlight>
                <a:srgbClr val="FFFF00"/>
              </a:highlight>
            </a:endParaRPr>
          </a:p>
        </p:txBody>
      </p:sp>
      <p:cxnSp>
        <p:nvCxnSpPr>
          <p:cNvPr id="11" name="Conector recto 10">
            <a:extLst>
              <a:ext uri="{FF2B5EF4-FFF2-40B4-BE49-F238E27FC236}">
                <a16:creationId xmlns="" xmlns:a16="http://schemas.microsoft.com/office/drawing/2014/main" id="{6A37877B-2B56-7D4F-9FA9-249B2BAEAAFD}"/>
              </a:ext>
            </a:extLst>
          </p:cNvPr>
          <p:cNvCxnSpPr/>
          <p:nvPr/>
        </p:nvCxnSpPr>
        <p:spPr>
          <a:xfrm>
            <a:off x="0" y="1034168"/>
            <a:ext cx="12192000" cy="0"/>
          </a:xfrm>
          <a:prstGeom prst="line">
            <a:avLst/>
          </a:prstGeom>
          <a:ln>
            <a:solidFill>
              <a:srgbClr val="009F9A"/>
            </a:solidFill>
          </a:ln>
        </p:spPr>
        <p:style>
          <a:lnRef idx="1">
            <a:schemeClr val="accent1"/>
          </a:lnRef>
          <a:fillRef idx="0">
            <a:schemeClr val="accent1"/>
          </a:fillRef>
          <a:effectRef idx="0">
            <a:schemeClr val="accent1"/>
          </a:effectRef>
          <a:fontRef idx="minor">
            <a:schemeClr val="tx1"/>
          </a:fontRef>
        </p:style>
      </p:cxnSp>
      <p:sp>
        <p:nvSpPr>
          <p:cNvPr id="8" name="Rectángulo 13">
            <a:extLst>
              <a:ext uri="{FF2B5EF4-FFF2-40B4-BE49-F238E27FC236}">
                <a16:creationId xmlns="" xmlns:a16="http://schemas.microsoft.com/office/drawing/2014/main" id="{EB25103C-4EA5-4D8B-B9D3-F04DF96D7028}"/>
              </a:ext>
            </a:extLst>
          </p:cNvPr>
          <p:cNvSpPr/>
          <p:nvPr/>
        </p:nvSpPr>
        <p:spPr>
          <a:xfrm>
            <a:off x="4511824" y="1241091"/>
            <a:ext cx="2522003" cy="477054"/>
          </a:xfrm>
          <a:prstGeom prst="rect">
            <a:avLst/>
          </a:prstGeom>
        </p:spPr>
        <p:txBody>
          <a:bodyPr wrap="square">
            <a:spAutoFit/>
          </a:bodyPr>
          <a:lstStyle/>
          <a:p>
            <a:pPr algn="ctr"/>
            <a:r>
              <a:rPr lang="el-GR" sz="2500" b="1" dirty="0" smtClean="0"/>
              <a:t>Τροφές </a:t>
            </a:r>
            <a:endParaRPr lang="es-ES" sz="2500" b="1" dirty="0"/>
          </a:p>
        </p:txBody>
      </p:sp>
      <p:pic>
        <p:nvPicPr>
          <p:cNvPr id="18" name="Gráfico 35" descr="Aguja">
            <a:extLst>
              <a:ext uri="{FF2B5EF4-FFF2-40B4-BE49-F238E27FC236}">
                <a16:creationId xmlns="" xmlns:a16="http://schemas.microsoft.com/office/drawing/2014/main" id="{71D4E7D7-EC8D-48B5-89ED-FD49372C997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1431473" y="3285886"/>
            <a:ext cx="914400" cy="914400"/>
          </a:xfrm>
          <a:prstGeom prst="rect">
            <a:avLst/>
          </a:prstGeom>
        </p:spPr>
      </p:pic>
      <p:pic>
        <p:nvPicPr>
          <p:cNvPr id="14" name="Imagen 13" descr="Icono&#10;&#10;Descripción generada automáticamente">
            <a:extLst>
              <a:ext uri="{FF2B5EF4-FFF2-40B4-BE49-F238E27FC236}">
                <a16:creationId xmlns="" xmlns:a16="http://schemas.microsoft.com/office/drawing/2014/main" id="{1DD85B20-38C6-434C-9563-92017346090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332680" y="1126186"/>
            <a:ext cx="712800" cy="712800"/>
          </a:xfrm>
          <a:prstGeom prst="rect">
            <a:avLst/>
          </a:prstGeom>
        </p:spPr>
      </p:pic>
      <p:pic>
        <p:nvPicPr>
          <p:cNvPr id="12" name="Imagen 11" descr="Icono&#10;&#10;Descripción generada automáticamente">
            <a:extLst>
              <a:ext uri="{FF2B5EF4-FFF2-40B4-BE49-F238E27FC236}">
                <a16:creationId xmlns="" xmlns:a16="http://schemas.microsoft.com/office/drawing/2014/main" id="{68A696D1-D571-5C4A-9C8B-2A1525D90D9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0" y="913590"/>
            <a:ext cx="1142256" cy="1142256"/>
          </a:xfrm>
          <a:prstGeom prst="rect">
            <a:avLst/>
          </a:prstGeom>
        </p:spPr>
      </p:pic>
      <p:pic>
        <p:nvPicPr>
          <p:cNvPr id="13" name="Imagen 12" descr="Imagen que contiene Diagrama&#10;&#10;Descripción generada automáticamente">
            <a:extLst>
              <a:ext uri="{FF2B5EF4-FFF2-40B4-BE49-F238E27FC236}">
                <a16:creationId xmlns="" xmlns:a16="http://schemas.microsoft.com/office/drawing/2014/main" id="{E26AD412-6091-445D-A9E4-36645050028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87192" y="1834214"/>
            <a:ext cx="3877426" cy="3877426"/>
          </a:xfrm>
          <a:prstGeom prst="rect">
            <a:avLst/>
          </a:prstGeom>
        </p:spPr>
      </p:pic>
      <p:pic>
        <p:nvPicPr>
          <p:cNvPr id="15" name="Imagen 14" descr="Imagen que contiene Forma&#10;&#10;Descripción generada automáticamente">
            <a:extLst>
              <a:ext uri="{FF2B5EF4-FFF2-40B4-BE49-F238E27FC236}">
                <a16:creationId xmlns="" xmlns:a16="http://schemas.microsoft.com/office/drawing/2014/main" id="{EBF28BDD-14CE-4AB4-8391-848037D6B54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12024" y="2055846"/>
            <a:ext cx="4077072" cy="4077072"/>
          </a:xfrm>
          <a:prstGeom prst="rect">
            <a:avLst/>
          </a:prstGeom>
        </p:spPr>
      </p:pic>
      <p:pic>
        <p:nvPicPr>
          <p:cNvPr id="2" name="Εγγεγραμμένος ήχος">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457457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32297" fill="hold"/>
                                        <p:tgtEl>
                                          <p:spTgt spid="2"/>
                                        </p:tgtEl>
                                      </p:cBhvr>
                                    </p:cmd>
                                  </p:childTnLst>
                                </p:cTn>
                              </p:par>
                            </p:childTnLst>
                          </p:cTn>
                        </p:par>
                      </p:childTnLst>
                    </p:cTn>
                  </p:par>
                </p:childTnLst>
              </p:cTn>
              <p:nextCondLst>
                <p:cond evt="onClick" delay="0">
                  <p:tgtEl>
                    <p:spTgt spid="2"/>
                  </p:tgtEl>
                </p:cond>
              </p:nextCondLst>
            </p:seq>
            <p:audio>
              <p:cMediaNode vol="80000">
                <p:cTn id="12"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0" y="6452004"/>
            <a:ext cx="12192000" cy="405996"/>
          </a:xfrm>
          <a:prstGeom prst="rect">
            <a:avLst/>
          </a:prstGeom>
          <a:solidFill>
            <a:srgbClr val="009F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highlight>
                <a:srgbClr val="FFFF00"/>
              </a:highlight>
            </a:endParaRPr>
          </a:p>
        </p:txBody>
      </p:sp>
      <p:cxnSp>
        <p:nvCxnSpPr>
          <p:cNvPr id="11" name="Conector recto 10">
            <a:extLst>
              <a:ext uri="{FF2B5EF4-FFF2-40B4-BE49-F238E27FC236}">
                <a16:creationId xmlns="" xmlns:a16="http://schemas.microsoft.com/office/drawing/2014/main" id="{6A37877B-2B56-7D4F-9FA9-249B2BAEAAFD}"/>
              </a:ext>
            </a:extLst>
          </p:cNvPr>
          <p:cNvCxnSpPr/>
          <p:nvPr/>
        </p:nvCxnSpPr>
        <p:spPr>
          <a:xfrm>
            <a:off x="0" y="1034168"/>
            <a:ext cx="12192000" cy="0"/>
          </a:xfrm>
          <a:prstGeom prst="line">
            <a:avLst/>
          </a:prstGeom>
          <a:ln>
            <a:solidFill>
              <a:srgbClr val="009F9A"/>
            </a:solidFill>
          </a:ln>
        </p:spPr>
        <p:style>
          <a:lnRef idx="1">
            <a:schemeClr val="accent1"/>
          </a:lnRef>
          <a:fillRef idx="0">
            <a:schemeClr val="accent1"/>
          </a:fillRef>
          <a:effectRef idx="0">
            <a:schemeClr val="accent1"/>
          </a:effectRef>
          <a:fontRef idx="minor">
            <a:schemeClr val="tx1"/>
          </a:fontRef>
        </p:style>
      </p:cxnSp>
      <p:sp>
        <p:nvSpPr>
          <p:cNvPr id="26" name="Rectángulo 25">
            <a:extLst>
              <a:ext uri="{FF2B5EF4-FFF2-40B4-BE49-F238E27FC236}">
                <a16:creationId xmlns="" xmlns:a16="http://schemas.microsoft.com/office/drawing/2014/main" id="{4F23B166-1791-D147-9B33-5D529CECBABF}"/>
              </a:ext>
            </a:extLst>
          </p:cNvPr>
          <p:cNvSpPr/>
          <p:nvPr/>
        </p:nvSpPr>
        <p:spPr>
          <a:xfrm>
            <a:off x="502920" y="405996"/>
            <a:ext cx="11186160" cy="461665"/>
          </a:xfrm>
          <a:prstGeom prst="rect">
            <a:avLst/>
          </a:prstGeom>
        </p:spPr>
        <p:txBody>
          <a:bodyPr wrap="square">
            <a:spAutoFit/>
          </a:bodyPr>
          <a:lstStyle/>
          <a:p>
            <a:r>
              <a:rPr lang="el-GR" sz="2400" b="1" dirty="0" smtClean="0">
                <a:latin typeface="Montserrat Light" pitchFamily="2" charset="77"/>
                <a:ea typeface="Calibri" panose="020F0502020204030204" pitchFamily="34" charset="0"/>
                <a:cs typeface="Times New Roman" panose="02020603050405020304" pitchFamily="18" charset="0"/>
              </a:rPr>
              <a:t>Πως οι ψευδείς ειδήσεις γίνονται διάσημες</a:t>
            </a:r>
            <a:r>
              <a:rPr lang="es-ES" sz="2400" b="1" dirty="0" smtClean="0">
                <a:latin typeface="Montserrat Light" pitchFamily="2" charset="77"/>
                <a:ea typeface="Calibri" panose="020F0502020204030204" pitchFamily="34" charset="0"/>
                <a:cs typeface="Times New Roman" panose="02020603050405020304" pitchFamily="18" charset="0"/>
              </a:rPr>
              <a:t>?</a:t>
            </a:r>
            <a:endParaRPr lang="es-ES" sz="2400" b="1" dirty="0">
              <a:latin typeface="Montserrat Light" pitchFamily="2" charset="77"/>
              <a:ea typeface="Calibri" panose="020F0502020204030204" pitchFamily="34" charset="0"/>
              <a:cs typeface="Times New Roman" panose="02020603050405020304" pitchFamily="18" charset="0"/>
            </a:endParaRPr>
          </a:p>
        </p:txBody>
      </p:sp>
      <p:pic>
        <p:nvPicPr>
          <p:cNvPr id="18" name="Gráfico 35" descr="Aguja">
            <a:extLst>
              <a:ext uri="{FF2B5EF4-FFF2-40B4-BE49-F238E27FC236}">
                <a16:creationId xmlns="" xmlns:a16="http://schemas.microsoft.com/office/drawing/2014/main" id="{71D4E7D7-EC8D-48B5-89ED-FD49372C997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1431473" y="3285886"/>
            <a:ext cx="914400" cy="914400"/>
          </a:xfrm>
          <a:prstGeom prst="rect">
            <a:avLst/>
          </a:prstGeom>
        </p:spPr>
      </p:pic>
      <p:pic>
        <p:nvPicPr>
          <p:cNvPr id="13" name="Imagen 12" descr="Icono&#10;&#10;Descripción generada automáticamente">
            <a:extLst>
              <a:ext uri="{FF2B5EF4-FFF2-40B4-BE49-F238E27FC236}">
                <a16:creationId xmlns="" xmlns:a16="http://schemas.microsoft.com/office/drawing/2014/main" id="{9CA49578-11E0-4D40-B4A6-75DF82AACC3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0223" y="2138193"/>
            <a:ext cx="2730964" cy="2730964"/>
          </a:xfrm>
          <a:prstGeom prst="rect">
            <a:avLst/>
          </a:prstGeom>
        </p:spPr>
      </p:pic>
      <p:sp>
        <p:nvSpPr>
          <p:cNvPr id="14" name="Rectángulo 13">
            <a:extLst>
              <a:ext uri="{FF2B5EF4-FFF2-40B4-BE49-F238E27FC236}">
                <a16:creationId xmlns="" xmlns:a16="http://schemas.microsoft.com/office/drawing/2014/main" id="{A6CBCA0D-47F9-B345-8D8D-A8C65E6CFCF7}"/>
              </a:ext>
            </a:extLst>
          </p:cNvPr>
          <p:cNvSpPr/>
          <p:nvPr/>
        </p:nvSpPr>
        <p:spPr>
          <a:xfrm>
            <a:off x="4511824" y="1241091"/>
            <a:ext cx="2522003" cy="477054"/>
          </a:xfrm>
          <a:prstGeom prst="rect">
            <a:avLst/>
          </a:prstGeom>
        </p:spPr>
        <p:txBody>
          <a:bodyPr wrap="square">
            <a:spAutoFit/>
          </a:bodyPr>
          <a:lstStyle/>
          <a:p>
            <a:pPr algn="ctr"/>
            <a:r>
              <a:rPr lang="el-GR" sz="2500" b="1" dirty="0" smtClean="0"/>
              <a:t>Τροφές </a:t>
            </a:r>
            <a:endParaRPr lang="es-ES" sz="2500" b="1" dirty="0"/>
          </a:p>
        </p:txBody>
      </p:sp>
      <p:pic>
        <p:nvPicPr>
          <p:cNvPr id="15" name="Imagen 14" descr="Icono&#10;&#10;Descripción generada automáticamente">
            <a:extLst>
              <a:ext uri="{FF2B5EF4-FFF2-40B4-BE49-F238E27FC236}">
                <a16:creationId xmlns="" xmlns:a16="http://schemas.microsoft.com/office/drawing/2014/main" id="{A9BFBA40-89DD-494D-B3E4-FD260E41875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332680" y="1126186"/>
            <a:ext cx="712800" cy="712800"/>
          </a:xfrm>
          <a:prstGeom prst="rect">
            <a:avLst/>
          </a:prstGeom>
        </p:spPr>
      </p:pic>
      <p:pic>
        <p:nvPicPr>
          <p:cNvPr id="10" name="Imagen 9" descr="Imagen que contiene Logotipo&#10;&#10;Descripción generada automáticamente">
            <a:extLst>
              <a:ext uri="{FF2B5EF4-FFF2-40B4-BE49-F238E27FC236}">
                <a16:creationId xmlns="" xmlns:a16="http://schemas.microsoft.com/office/drawing/2014/main" id="{699D5EB3-E3BD-447C-916C-FF55D0EECBC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38612" y="1857364"/>
            <a:ext cx="4454605" cy="4097415"/>
          </a:xfrm>
          <a:prstGeom prst="rect">
            <a:avLst/>
          </a:prstGeom>
        </p:spPr>
      </p:pic>
      <p:pic>
        <p:nvPicPr>
          <p:cNvPr id="2" name="Εγγεγραμμένος ήχος">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250904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5557" fill="hold"/>
                                        <p:tgtEl>
                                          <p:spTgt spid="2"/>
                                        </p:tgtEl>
                                      </p:cBhvr>
                                    </p:cmd>
                                  </p:childTnLst>
                                </p:cTn>
                              </p:par>
                            </p:childTnLst>
                          </p:cTn>
                        </p:par>
                      </p:childTnLst>
                    </p:cTn>
                  </p:par>
                </p:childTnLst>
              </p:cTn>
              <p:nextCondLst>
                <p:cond evt="onClick" delay="0">
                  <p:tgtEl>
                    <p:spTgt spid="2"/>
                  </p:tgtEl>
                </p:cond>
              </p:nextCondLst>
            </p:seq>
            <p:audio>
              <p:cMediaNode vol="80000">
                <p:cTn id="12"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0" y="6452004"/>
            <a:ext cx="12192000" cy="405996"/>
          </a:xfrm>
          <a:prstGeom prst="rect">
            <a:avLst/>
          </a:prstGeom>
          <a:solidFill>
            <a:srgbClr val="009F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highlight>
                <a:srgbClr val="FFFF00"/>
              </a:highlight>
            </a:endParaRPr>
          </a:p>
        </p:txBody>
      </p:sp>
      <p:cxnSp>
        <p:nvCxnSpPr>
          <p:cNvPr id="11" name="Conector recto 10">
            <a:extLst>
              <a:ext uri="{FF2B5EF4-FFF2-40B4-BE49-F238E27FC236}">
                <a16:creationId xmlns="" xmlns:a16="http://schemas.microsoft.com/office/drawing/2014/main" id="{6A37877B-2B56-7D4F-9FA9-249B2BAEAAFD}"/>
              </a:ext>
            </a:extLst>
          </p:cNvPr>
          <p:cNvCxnSpPr/>
          <p:nvPr/>
        </p:nvCxnSpPr>
        <p:spPr>
          <a:xfrm>
            <a:off x="0" y="1034168"/>
            <a:ext cx="12192000" cy="0"/>
          </a:xfrm>
          <a:prstGeom prst="line">
            <a:avLst/>
          </a:prstGeom>
          <a:ln>
            <a:solidFill>
              <a:srgbClr val="009F9A"/>
            </a:solidFill>
          </a:ln>
        </p:spPr>
        <p:style>
          <a:lnRef idx="1">
            <a:schemeClr val="accent1"/>
          </a:lnRef>
          <a:fillRef idx="0">
            <a:schemeClr val="accent1"/>
          </a:fillRef>
          <a:effectRef idx="0">
            <a:schemeClr val="accent1"/>
          </a:effectRef>
          <a:fontRef idx="minor">
            <a:schemeClr val="tx1"/>
          </a:fontRef>
        </p:style>
      </p:cxnSp>
      <p:sp>
        <p:nvSpPr>
          <p:cNvPr id="26" name="Rectángulo 25">
            <a:extLst>
              <a:ext uri="{FF2B5EF4-FFF2-40B4-BE49-F238E27FC236}">
                <a16:creationId xmlns="" xmlns:a16="http://schemas.microsoft.com/office/drawing/2014/main" id="{4F23B166-1791-D147-9B33-5D529CECBABF}"/>
              </a:ext>
            </a:extLst>
          </p:cNvPr>
          <p:cNvSpPr/>
          <p:nvPr/>
        </p:nvSpPr>
        <p:spPr>
          <a:xfrm>
            <a:off x="502920" y="405996"/>
            <a:ext cx="11186160" cy="461665"/>
          </a:xfrm>
          <a:prstGeom prst="rect">
            <a:avLst/>
          </a:prstGeom>
        </p:spPr>
        <p:txBody>
          <a:bodyPr wrap="square">
            <a:spAutoFit/>
          </a:bodyPr>
          <a:lstStyle/>
          <a:p>
            <a:r>
              <a:rPr lang="el-GR" sz="2400" b="1" dirty="0" smtClean="0">
                <a:latin typeface="Montserrat Light" pitchFamily="2" charset="77"/>
                <a:ea typeface="Calibri" panose="020F0502020204030204" pitchFamily="34" charset="0"/>
                <a:cs typeface="Times New Roman" panose="02020603050405020304" pitchFamily="18" charset="0"/>
              </a:rPr>
              <a:t>Πως οι ψευδείς ειδήσεις γίνονται διάσημες </a:t>
            </a:r>
            <a:endParaRPr lang="es-ES" sz="2400" b="1" dirty="0">
              <a:latin typeface="Montserrat Light" pitchFamily="2" charset="77"/>
              <a:ea typeface="Calibri" panose="020F0502020204030204" pitchFamily="34" charset="0"/>
              <a:cs typeface="Times New Roman" panose="02020603050405020304" pitchFamily="18" charset="0"/>
            </a:endParaRPr>
          </a:p>
        </p:txBody>
      </p:sp>
      <p:sp>
        <p:nvSpPr>
          <p:cNvPr id="12" name="Rectángulo 15">
            <a:extLst>
              <a:ext uri="{FF2B5EF4-FFF2-40B4-BE49-F238E27FC236}">
                <a16:creationId xmlns="" xmlns:a16="http://schemas.microsoft.com/office/drawing/2014/main" id="{C3E38C87-8DAB-483E-AFA3-D2753785926F}"/>
              </a:ext>
            </a:extLst>
          </p:cNvPr>
          <p:cNvSpPr/>
          <p:nvPr/>
        </p:nvSpPr>
        <p:spPr>
          <a:xfrm>
            <a:off x="5015880" y="1171703"/>
            <a:ext cx="2026920" cy="477054"/>
          </a:xfrm>
          <a:prstGeom prst="rect">
            <a:avLst/>
          </a:prstGeom>
        </p:spPr>
        <p:txBody>
          <a:bodyPr wrap="square">
            <a:spAutoFit/>
          </a:bodyPr>
          <a:lstStyle/>
          <a:p>
            <a:pPr algn="ctr"/>
            <a:r>
              <a:rPr lang="el-GR" sz="2500" b="1" dirty="0" smtClean="0">
                <a:solidFill>
                  <a:srgbClr val="000000"/>
                </a:solidFill>
              </a:rPr>
              <a:t>ΕΜΒΟΛΙΑ</a:t>
            </a:r>
            <a:endParaRPr lang="es-ES" sz="2500" b="1" dirty="0"/>
          </a:p>
        </p:txBody>
      </p:sp>
      <p:pic>
        <p:nvPicPr>
          <p:cNvPr id="15" name="Imagen 14" descr="Imagen que contiene Interfaz de usuario gráfica&#10;&#10;Descripción generada automáticamente">
            <a:extLst>
              <a:ext uri="{FF2B5EF4-FFF2-40B4-BE49-F238E27FC236}">
                <a16:creationId xmlns="" xmlns:a16="http://schemas.microsoft.com/office/drawing/2014/main" id="{2F79922E-CD92-A14D-BC60-FEA6AD9202F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51361" y="1126186"/>
            <a:ext cx="894119" cy="894119"/>
          </a:xfrm>
          <a:prstGeom prst="rect">
            <a:avLst/>
          </a:prstGeom>
        </p:spPr>
      </p:pic>
      <p:pic>
        <p:nvPicPr>
          <p:cNvPr id="14" name="Imagen 13" descr="Icono&#10;&#10;Descripción generada automáticamente">
            <a:extLst>
              <a:ext uri="{FF2B5EF4-FFF2-40B4-BE49-F238E27FC236}">
                <a16:creationId xmlns="" xmlns:a16="http://schemas.microsoft.com/office/drawing/2014/main" id="{6CD63B9E-DB6E-EC43-914E-1C29950AD67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79660" y="4607182"/>
            <a:ext cx="1540075" cy="1540075"/>
          </a:xfrm>
          <a:prstGeom prst="rect">
            <a:avLst/>
          </a:prstGeom>
        </p:spPr>
      </p:pic>
      <p:pic>
        <p:nvPicPr>
          <p:cNvPr id="16" name="Imagen 15" descr="Icono&#10;&#10;Descripción generada automáticamente">
            <a:extLst>
              <a:ext uri="{FF2B5EF4-FFF2-40B4-BE49-F238E27FC236}">
                <a16:creationId xmlns="" xmlns:a16="http://schemas.microsoft.com/office/drawing/2014/main" id="{B372A9E7-C254-8B44-8A3F-ACE3C34E60E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44496" y="4816383"/>
            <a:ext cx="1383019" cy="1383019"/>
          </a:xfrm>
          <a:prstGeom prst="rect">
            <a:avLst/>
          </a:prstGeom>
        </p:spPr>
      </p:pic>
      <p:pic>
        <p:nvPicPr>
          <p:cNvPr id="13" name="Imagen 12" descr="Interfaz de usuario gráfica, Sitio web&#10;&#10;Descripción generada automáticamente">
            <a:extLst>
              <a:ext uri="{FF2B5EF4-FFF2-40B4-BE49-F238E27FC236}">
                <a16:creationId xmlns="" xmlns:a16="http://schemas.microsoft.com/office/drawing/2014/main" id="{C107209F-C19B-465A-A815-3C4D3D1C419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5316" y="1867054"/>
            <a:ext cx="6205319" cy="2474696"/>
          </a:xfrm>
          <a:prstGeom prst="rect">
            <a:avLst/>
          </a:prstGeom>
        </p:spPr>
      </p:pic>
      <p:sp>
        <p:nvSpPr>
          <p:cNvPr id="7" name="FALSO">
            <a:extLst>
              <a:ext uri="{FF2B5EF4-FFF2-40B4-BE49-F238E27FC236}">
                <a16:creationId xmlns="" xmlns:a16="http://schemas.microsoft.com/office/drawing/2014/main" id="{747A7800-E6DB-4DA3-899F-E34A93D47A00}"/>
              </a:ext>
            </a:extLst>
          </p:cNvPr>
          <p:cNvSpPr txBox="1"/>
          <p:nvPr/>
        </p:nvSpPr>
        <p:spPr>
          <a:xfrm rot="19931614">
            <a:off x="2500709" y="1256493"/>
            <a:ext cx="1814184" cy="779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9900" b="1">
                <a:solidFill>
                  <a:schemeClr val="accent5">
                    <a:hueOff val="-82419"/>
                    <a:satOff val="-9513"/>
                    <a:lumOff val="-16343"/>
                  </a:schemeClr>
                </a:solidFill>
              </a:defRPr>
            </a:lvl1pPr>
          </a:lstStyle>
          <a:p>
            <a:r>
              <a:rPr lang="el-GR" sz="4400" dirty="0" smtClean="0">
                <a:solidFill>
                  <a:srgbClr val="FF0000"/>
                </a:solidFill>
              </a:rPr>
              <a:t>ΨΕΜΑ </a:t>
            </a:r>
            <a:endParaRPr sz="4400" dirty="0">
              <a:solidFill>
                <a:srgbClr val="FF0000"/>
              </a:solidFill>
            </a:endParaRPr>
          </a:p>
        </p:txBody>
      </p:sp>
      <p:pic>
        <p:nvPicPr>
          <p:cNvPr id="17" name="Imagen 16" descr="Interfaz de usuario gráfica, Texto, Aplicación&#10;&#10;Descripción generada automáticamente">
            <a:extLst>
              <a:ext uri="{FF2B5EF4-FFF2-40B4-BE49-F238E27FC236}">
                <a16:creationId xmlns="" xmlns:a16="http://schemas.microsoft.com/office/drawing/2014/main" id="{F25B341A-BFB4-4CEB-B9BC-10B7973A427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70286" y="2263346"/>
            <a:ext cx="5020211" cy="2336596"/>
          </a:xfrm>
          <a:prstGeom prst="rect">
            <a:avLst/>
          </a:prstGeom>
        </p:spPr>
      </p:pic>
      <p:sp>
        <p:nvSpPr>
          <p:cNvPr id="18" name="FALSO">
            <a:extLst>
              <a:ext uri="{FF2B5EF4-FFF2-40B4-BE49-F238E27FC236}">
                <a16:creationId xmlns="" xmlns:a16="http://schemas.microsoft.com/office/drawing/2014/main" id="{7F9E068E-0B6C-4A96-ACF9-B6D4DFFA896B}"/>
              </a:ext>
            </a:extLst>
          </p:cNvPr>
          <p:cNvSpPr txBox="1"/>
          <p:nvPr/>
        </p:nvSpPr>
        <p:spPr>
          <a:xfrm rot="19931614">
            <a:off x="8043905" y="3098529"/>
            <a:ext cx="1814184" cy="779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9900" b="1">
                <a:solidFill>
                  <a:schemeClr val="accent5">
                    <a:hueOff val="-82419"/>
                    <a:satOff val="-9513"/>
                    <a:lumOff val="-16343"/>
                  </a:schemeClr>
                </a:solidFill>
              </a:defRPr>
            </a:lvl1pPr>
          </a:lstStyle>
          <a:p>
            <a:r>
              <a:rPr lang="el-GR" sz="4400" dirty="0" smtClean="0">
                <a:solidFill>
                  <a:srgbClr val="FF0000"/>
                </a:solidFill>
              </a:rPr>
              <a:t>ΨΕΜΑ </a:t>
            </a:r>
            <a:endParaRPr sz="4400" dirty="0">
              <a:solidFill>
                <a:srgbClr val="FF0000"/>
              </a:solidFill>
            </a:endParaRPr>
          </a:p>
        </p:txBody>
      </p:sp>
      <p:pic>
        <p:nvPicPr>
          <p:cNvPr id="2" name="Εγγεγραμμένος ήχος">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423902701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48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0" y="6452004"/>
            <a:ext cx="12192000" cy="405996"/>
          </a:xfrm>
          <a:prstGeom prst="rect">
            <a:avLst/>
          </a:prstGeom>
          <a:solidFill>
            <a:srgbClr val="009F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highlight>
                <a:srgbClr val="FFFF00"/>
              </a:highlight>
            </a:endParaRPr>
          </a:p>
        </p:txBody>
      </p:sp>
      <p:cxnSp>
        <p:nvCxnSpPr>
          <p:cNvPr id="11" name="Conector recto 10">
            <a:extLst>
              <a:ext uri="{FF2B5EF4-FFF2-40B4-BE49-F238E27FC236}">
                <a16:creationId xmlns="" xmlns:a16="http://schemas.microsoft.com/office/drawing/2014/main" id="{6A37877B-2B56-7D4F-9FA9-249B2BAEAAFD}"/>
              </a:ext>
            </a:extLst>
          </p:cNvPr>
          <p:cNvCxnSpPr/>
          <p:nvPr/>
        </p:nvCxnSpPr>
        <p:spPr>
          <a:xfrm>
            <a:off x="0" y="1034168"/>
            <a:ext cx="12192000" cy="0"/>
          </a:xfrm>
          <a:prstGeom prst="line">
            <a:avLst/>
          </a:prstGeom>
          <a:ln>
            <a:solidFill>
              <a:srgbClr val="009F9A"/>
            </a:solidFill>
          </a:ln>
        </p:spPr>
        <p:style>
          <a:lnRef idx="1">
            <a:schemeClr val="accent1"/>
          </a:lnRef>
          <a:fillRef idx="0">
            <a:schemeClr val="accent1"/>
          </a:fillRef>
          <a:effectRef idx="0">
            <a:schemeClr val="accent1"/>
          </a:effectRef>
          <a:fontRef idx="minor">
            <a:schemeClr val="tx1"/>
          </a:fontRef>
        </p:style>
      </p:cxnSp>
      <p:sp>
        <p:nvSpPr>
          <p:cNvPr id="26" name="Rectángulo 25">
            <a:extLst>
              <a:ext uri="{FF2B5EF4-FFF2-40B4-BE49-F238E27FC236}">
                <a16:creationId xmlns="" xmlns:a16="http://schemas.microsoft.com/office/drawing/2014/main" id="{4F23B166-1791-D147-9B33-5D529CECBABF}"/>
              </a:ext>
            </a:extLst>
          </p:cNvPr>
          <p:cNvSpPr/>
          <p:nvPr/>
        </p:nvSpPr>
        <p:spPr>
          <a:xfrm>
            <a:off x="502920" y="405996"/>
            <a:ext cx="11186160" cy="461665"/>
          </a:xfrm>
          <a:prstGeom prst="rect">
            <a:avLst/>
          </a:prstGeom>
        </p:spPr>
        <p:txBody>
          <a:bodyPr wrap="square">
            <a:spAutoFit/>
          </a:bodyPr>
          <a:lstStyle/>
          <a:p>
            <a:r>
              <a:rPr lang="el-GR" sz="2400" b="1" dirty="0" smtClean="0">
                <a:latin typeface="Montserrat Light" pitchFamily="2" charset="77"/>
                <a:ea typeface="Calibri" panose="020F0502020204030204" pitchFamily="34" charset="0"/>
                <a:cs typeface="Times New Roman" panose="02020603050405020304" pitchFamily="18" charset="0"/>
              </a:rPr>
              <a:t>Πως οι ψευδείς ειδήσεις γίνονται διάσημες</a:t>
            </a:r>
            <a:endParaRPr lang="es-ES" sz="2400" b="1" dirty="0">
              <a:latin typeface="Montserrat Light" pitchFamily="2" charset="77"/>
              <a:ea typeface="Calibri" panose="020F0502020204030204" pitchFamily="34" charset="0"/>
              <a:cs typeface="Times New Roman" panose="02020603050405020304" pitchFamily="18" charset="0"/>
            </a:endParaRPr>
          </a:p>
        </p:txBody>
      </p:sp>
      <p:sp>
        <p:nvSpPr>
          <p:cNvPr id="30" name="Rectángulo 14">
            <a:extLst>
              <a:ext uri="{FF2B5EF4-FFF2-40B4-BE49-F238E27FC236}">
                <a16:creationId xmlns="" xmlns:a16="http://schemas.microsoft.com/office/drawing/2014/main" id="{E7804A80-06AA-4790-9A57-643E11DB3A22}"/>
              </a:ext>
            </a:extLst>
          </p:cNvPr>
          <p:cNvSpPr/>
          <p:nvPr/>
        </p:nvSpPr>
        <p:spPr>
          <a:xfrm>
            <a:off x="3993282" y="1120741"/>
            <a:ext cx="4205436" cy="477054"/>
          </a:xfrm>
          <a:prstGeom prst="rect">
            <a:avLst/>
          </a:prstGeom>
        </p:spPr>
        <p:txBody>
          <a:bodyPr wrap="square">
            <a:spAutoFit/>
          </a:bodyPr>
          <a:lstStyle/>
          <a:p>
            <a:pPr algn="ctr"/>
            <a:r>
              <a:rPr lang="el-GR" sz="2500" b="1" dirty="0" smtClean="0">
                <a:solidFill>
                  <a:srgbClr val="000000"/>
                </a:solidFill>
              </a:rPr>
              <a:t>Εναλλακτικές θεραπείες </a:t>
            </a:r>
            <a:endParaRPr lang="es-ES" sz="2500" b="1" dirty="0"/>
          </a:p>
        </p:txBody>
      </p:sp>
      <p:pic>
        <p:nvPicPr>
          <p:cNvPr id="12" name="Imagen 11" descr="Icono&#10;&#10;Descripción generada automáticamente">
            <a:extLst>
              <a:ext uri="{FF2B5EF4-FFF2-40B4-BE49-F238E27FC236}">
                <a16:creationId xmlns="" xmlns:a16="http://schemas.microsoft.com/office/drawing/2014/main" id="{4228042B-7D47-0346-8393-41A12CDFC71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1064552" y="1157129"/>
            <a:ext cx="745463" cy="745463"/>
          </a:xfrm>
          <a:prstGeom prst="rect">
            <a:avLst/>
          </a:prstGeom>
        </p:spPr>
      </p:pic>
      <p:pic>
        <p:nvPicPr>
          <p:cNvPr id="14" name="Imagen 13" descr="Icono&#10;&#10;Descripción generada automáticamente">
            <a:extLst>
              <a:ext uri="{FF2B5EF4-FFF2-40B4-BE49-F238E27FC236}">
                <a16:creationId xmlns="" xmlns:a16="http://schemas.microsoft.com/office/drawing/2014/main" id="{CCC5D5B3-4570-C641-9C92-14FF41D1EFC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3684" y="2924944"/>
            <a:ext cx="1849372" cy="1849372"/>
          </a:xfrm>
          <a:prstGeom prst="rect">
            <a:avLst/>
          </a:prstGeom>
        </p:spPr>
      </p:pic>
      <p:pic>
        <p:nvPicPr>
          <p:cNvPr id="10" name="Picture 1">
            <a:extLst>
              <a:ext uri="{FF2B5EF4-FFF2-40B4-BE49-F238E27FC236}">
                <a16:creationId xmlns="" xmlns:a16="http://schemas.microsoft.com/office/drawing/2014/main" id="{E8A3FE67-8390-42C9-9275-A1FAA37099B2}"/>
              </a:ext>
            </a:extLst>
          </p:cNvPr>
          <p:cNvPicPr>
            <a:picLocks noChangeAspect="1"/>
          </p:cNvPicPr>
          <p:nvPr/>
        </p:nvPicPr>
        <p:blipFill>
          <a:blip r:embed="rId7"/>
          <a:stretch>
            <a:fillRect/>
          </a:stretch>
        </p:blipFill>
        <p:spPr>
          <a:xfrm>
            <a:off x="3467708" y="1684367"/>
            <a:ext cx="5256584" cy="4698051"/>
          </a:xfrm>
          <a:prstGeom prst="rect">
            <a:avLst/>
          </a:prstGeom>
        </p:spPr>
      </p:pic>
      <p:sp>
        <p:nvSpPr>
          <p:cNvPr id="13" name="FALSO">
            <a:extLst>
              <a:ext uri="{FF2B5EF4-FFF2-40B4-BE49-F238E27FC236}">
                <a16:creationId xmlns="" xmlns:a16="http://schemas.microsoft.com/office/drawing/2014/main" id="{82871DA9-637E-405D-BE93-54CD94C7A973}"/>
              </a:ext>
            </a:extLst>
          </p:cNvPr>
          <p:cNvSpPr txBox="1"/>
          <p:nvPr/>
        </p:nvSpPr>
        <p:spPr>
          <a:xfrm rot="19931614">
            <a:off x="8674051" y="1481885"/>
            <a:ext cx="1814184" cy="779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9900" b="1">
                <a:solidFill>
                  <a:schemeClr val="accent5">
                    <a:hueOff val="-82419"/>
                    <a:satOff val="-9513"/>
                    <a:lumOff val="-16343"/>
                  </a:schemeClr>
                </a:solidFill>
              </a:defRPr>
            </a:lvl1pPr>
          </a:lstStyle>
          <a:p>
            <a:r>
              <a:rPr lang="el-GR" sz="4400" dirty="0" smtClean="0">
                <a:solidFill>
                  <a:srgbClr val="FF0000"/>
                </a:solidFill>
              </a:rPr>
              <a:t>ΨΕΜΑ </a:t>
            </a:r>
            <a:endParaRPr sz="4400" dirty="0">
              <a:solidFill>
                <a:srgbClr val="FF0000"/>
              </a:solidFill>
            </a:endParaRPr>
          </a:p>
        </p:txBody>
      </p:sp>
      <p:pic>
        <p:nvPicPr>
          <p:cNvPr id="2" name="Εγγεγραμμένος ήχος">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6182145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037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0" y="6452004"/>
            <a:ext cx="12192000" cy="405996"/>
          </a:xfrm>
          <a:prstGeom prst="rect">
            <a:avLst/>
          </a:prstGeom>
          <a:solidFill>
            <a:srgbClr val="009F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highlight>
                <a:srgbClr val="FFFF00"/>
              </a:highlight>
            </a:endParaRPr>
          </a:p>
        </p:txBody>
      </p:sp>
      <p:cxnSp>
        <p:nvCxnSpPr>
          <p:cNvPr id="11" name="Conector recto 10">
            <a:extLst>
              <a:ext uri="{FF2B5EF4-FFF2-40B4-BE49-F238E27FC236}">
                <a16:creationId xmlns="" xmlns:a16="http://schemas.microsoft.com/office/drawing/2014/main" id="{6A37877B-2B56-7D4F-9FA9-249B2BAEAAFD}"/>
              </a:ext>
            </a:extLst>
          </p:cNvPr>
          <p:cNvCxnSpPr/>
          <p:nvPr/>
        </p:nvCxnSpPr>
        <p:spPr>
          <a:xfrm>
            <a:off x="0" y="1034168"/>
            <a:ext cx="12192000" cy="0"/>
          </a:xfrm>
          <a:prstGeom prst="line">
            <a:avLst/>
          </a:prstGeom>
          <a:ln>
            <a:solidFill>
              <a:srgbClr val="009F9A"/>
            </a:solidFill>
          </a:ln>
        </p:spPr>
        <p:style>
          <a:lnRef idx="1">
            <a:schemeClr val="accent1"/>
          </a:lnRef>
          <a:fillRef idx="0">
            <a:schemeClr val="accent1"/>
          </a:fillRef>
          <a:effectRef idx="0">
            <a:schemeClr val="accent1"/>
          </a:effectRef>
          <a:fontRef idx="minor">
            <a:schemeClr val="tx1"/>
          </a:fontRef>
        </p:style>
      </p:cxnSp>
      <p:sp>
        <p:nvSpPr>
          <p:cNvPr id="26" name="Rectángulo 25">
            <a:extLst>
              <a:ext uri="{FF2B5EF4-FFF2-40B4-BE49-F238E27FC236}">
                <a16:creationId xmlns="" xmlns:a16="http://schemas.microsoft.com/office/drawing/2014/main" id="{4F23B166-1791-D147-9B33-5D529CECBABF}"/>
              </a:ext>
            </a:extLst>
          </p:cNvPr>
          <p:cNvSpPr/>
          <p:nvPr/>
        </p:nvSpPr>
        <p:spPr>
          <a:xfrm>
            <a:off x="502920" y="405996"/>
            <a:ext cx="11186160" cy="830997"/>
          </a:xfrm>
          <a:prstGeom prst="rect">
            <a:avLst/>
          </a:prstGeom>
        </p:spPr>
        <p:txBody>
          <a:bodyPr wrap="square">
            <a:spAutoFit/>
          </a:bodyPr>
          <a:lstStyle/>
          <a:p>
            <a:r>
              <a:rPr lang="el-GR" sz="2400" b="1" dirty="0" smtClean="0">
                <a:latin typeface="Montserrat Light" pitchFamily="2" charset="77"/>
                <a:ea typeface="Calibri" panose="020F0502020204030204" pitchFamily="34" charset="0"/>
                <a:cs typeface="Times New Roman" panose="02020603050405020304" pitchFamily="18" charset="0"/>
              </a:rPr>
              <a:t>Πως οι ψευδείς ειδήσεις γίνονται διάσημες </a:t>
            </a:r>
            <a:endParaRPr lang="es-ES" sz="2400" b="1" dirty="0">
              <a:latin typeface="Montserrat Light" pitchFamily="2" charset="77"/>
              <a:ea typeface="Calibri" panose="020F0502020204030204" pitchFamily="34" charset="0"/>
              <a:cs typeface="Times New Roman" panose="02020603050405020304" pitchFamily="18" charset="0"/>
            </a:endParaRPr>
          </a:p>
          <a:p>
            <a:endParaRPr lang="es-ES" sz="2400" b="1" dirty="0">
              <a:latin typeface="Montserrat Light" pitchFamily="2" charset="77"/>
              <a:ea typeface="Calibri" panose="020F0502020204030204" pitchFamily="34" charset="0"/>
              <a:cs typeface="Times New Roman" panose="02020603050405020304" pitchFamily="18" charset="0"/>
            </a:endParaRPr>
          </a:p>
        </p:txBody>
      </p:sp>
      <p:sp>
        <p:nvSpPr>
          <p:cNvPr id="8" name="Rectángulo 16">
            <a:extLst>
              <a:ext uri="{FF2B5EF4-FFF2-40B4-BE49-F238E27FC236}">
                <a16:creationId xmlns="" xmlns:a16="http://schemas.microsoft.com/office/drawing/2014/main" id="{0ABC4E7A-3954-43F2-8039-0B1BF0F2D948}"/>
              </a:ext>
            </a:extLst>
          </p:cNvPr>
          <p:cNvSpPr/>
          <p:nvPr/>
        </p:nvSpPr>
        <p:spPr>
          <a:xfrm>
            <a:off x="5159896" y="1174249"/>
            <a:ext cx="1872208" cy="477054"/>
          </a:xfrm>
          <a:prstGeom prst="rect">
            <a:avLst/>
          </a:prstGeom>
        </p:spPr>
        <p:txBody>
          <a:bodyPr wrap="square">
            <a:spAutoFit/>
          </a:bodyPr>
          <a:lstStyle/>
          <a:p>
            <a:pPr algn="ctr"/>
            <a:r>
              <a:rPr lang="el-GR" sz="2000" b="1" dirty="0" smtClean="0">
                <a:solidFill>
                  <a:srgbClr val="000000"/>
                </a:solidFill>
                <a:latin typeface="Montserrat" pitchFamily="2" charset="77"/>
              </a:rPr>
              <a:t>ΚΑΡΚΙΝΟ</a:t>
            </a:r>
            <a:r>
              <a:rPr lang="el-GR" sz="2500" b="1" dirty="0" smtClean="0">
                <a:solidFill>
                  <a:srgbClr val="000000"/>
                </a:solidFill>
                <a:latin typeface="Montserrat" pitchFamily="2" charset="77"/>
              </a:rPr>
              <a:t>Σ</a:t>
            </a:r>
            <a:endParaRPr lang="es-ES" sz="2500" b="1" dirty="0"/>
          </a:p>
        </p:txBody>
      </p:sp>
      <p:pic>
        <p:nvPicPr>
          <p:cNvPr id="14" name="Imagen 13" descr="Forma, Círculo&#10;&#10;Descripción generada automáticamente">
            <a:extLst>
              <a:ext uri="{FF2B5EF4-FFF2-40B4-BE49-F238E27FC236}">
                <a16:creationId xmlns="" xmlns:a16="http://schemas.microsoft.com/office/drawing/2014/main" id="{A2DEBACD-5EB6-BF45-8A87-85A8FD755D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17845" y="1174249"/>
            <a:ext cx="1171235" cy="1171235"/>
          </a:xfrm>
          <a:prstGeom prst="rect">
            <a:avLst/>
          </a:prstGeom>
        </p:spPr>
      </p:pic>
      <p:pic>
        <p:nvPicPr>
          <p:cNvPr id="10" name="Imagen 9" descr="Icono&#10;&#10;Descripción generada automáticamente">
            <a:extLst>
              <a:ext uri="{FF2B5EF4-FFF2-40B4-BE49-F238E27FC236}">
                <a16:creationId xmlns="" xmlns:a16="http://schemas.microsoft.com/office/drawing/2014/main" id="{0D5CB07E-AE0C-DD4C-B902-94ED9AE6BDA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3684" y="2924944"/>
            <a:ext cx="1849372" cy="1849372"/>
          </a:xfrm>
          <a:prstGeom prst="rect">
            <a:avLst/>
          </a:prstGeom>
        </p:spPr>
      </p:pic>
      <p:pic>
        <p:nvPicPr>
          <p:cNvPr id="12" name="Imagen 11" descr="Imagen que contiene Texto&#10;&#10;Descripción generada automáticamente">
            <a:extLst>
              <a:ext uri="{FF2B5EF4-FFF2-40B4-BE49-F238E27FC236}">
                <a16:creationId xmlns="" xmlns:a16="http://schemas.microsoft.com/office/drawing/2014/main" id="{9D4ED641-9EB6-4B37-8379-96C2617F371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16263" y="1730139"/>
            <a:ext cx="7128792" cy="4332824"/>
          </a:xfrm>
          <a:prstGeom prst="rect">
            <a:avLst/>
          </a:prstGeom>
        </p:spPr>
      </p:pic>
      <p:sp>
        <p:nvSpPr>
          <p:cNvPr id="13" name="FALSO">
            <a:extLst>
              <a:ext uri="{FF2B5EF4-FFF2-40B4-BE49-F238E27FC236}">
                <a16:creationId xmlns="" xmlns:a16="http://schemas.microsoft.com/office/drawing/2014/main" id="{7AC9B5A3-6EBB-45DA-9469-BBF375079006}"/>
              </a:ext>
            </a:extLst>
          </p:cNvPr>
          <p:cNvSpPr txBox="1"/>
          <p:nvPr/>
        </p:nvSpPr>
        <p:spPr>
          <a:xfrm rot="19931614">
            <a:off x="3292753" y="1905444"/>
            <a:ext cx="1814184" cy="779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9900" b="1">
                <a:solidFill>
                  <a:schemeClr val="accent5">
                    <a:hueOff val="-82419"/>
                    <a:satOff val="-9513"/>
                    <a:lumOff val="-16343"/>
                  </a:schemeClr>
                </a:solidFill>
              </a:defRPr>
            </a:lvl1pPr>
          </a:lstStyle>
          <a:p>
            <a:r>
              <a:rPr lang="el-GR" sz="4400" dirty="0" smtClean="0">
                <a:solidFill>
                  <a:srgbClr val="FF0000"/>
                </a:solidFill>
              </a:rPr>
              <a:t>ΨΕΜΑ</a:t>
            </a:r>
            <a:endParaRPr sz="4400" dirty="0">
              <a:solidFill>
                <a:srgbClr val="FF0000"/>
              </a:solidFill>
            </a:endParaRPr>
          </a:p>
        </p:txBody>
      </p:sp>
      <p:pic>
        <p:nvPicPr>
          <p:cNvPr id="2" name="Εγγεγραμμένος ήχος">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7898116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60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0" y="6452004"/>
            <a:ext cx="12192000" cy="405996"/>
          </a:xfrm>
          <a:prstGeom prst="rect">
            <a:avLst/>
          </a:prstGeom>
          <a:solidFill>
            <a:srgbClr val="009F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highlight>
                <a:srgbClr val="FFFF00"/>
              </a:highlight>
            </a:endParaRPr>
          </a:p>
        </p:txBody>
      </p:sp>
      <p:cxnSp>
        <p:nvCxnSpPr>
          <p:cNvPr id="11" name="Conector recto 10">
            <a:extLst>
              <a:ext uri="{FF2B5EF4-FFF2-40B4-BE49-F238E27FC236}">
                <a16:creationId xmlns="" xmlns:a16="http://schemas.microsoft.com/office/drawing/2014/main" id="{6A37877B-2B56-7D4F-9FA9-249B2BAEAAFD}"/>
              </a:ext>
            </a:extLst>
          </p:cNvPr>
          <p:cNvCxnSpPr/>
          <p:nvPr/>
        </p:nvCxnSpPr>
        <p:spPr>
          <a:xfrm>
            <a:off x="0" y="1034168"/>
            <a:ext cx="12192000" cy="0"/>
          </a:xfrm>
          <a:prstGeom prst="line">
            <a:avLst/>
          </a:prstGeom>
          <a:ln>
            <a:solidFill>
              <a:srgbClr val="009F9A"/>
            </a:solidFill>
          </a:ln>
        </p:spPr>
        <p:style>
          <a:lnRef idx="1">
            <a:schemeClr val="accent1"/>
          </a:lnRef>
          <a:fillRef idx="0">
            <a:schemeClr val="accent1"/>
          </a:fillRef>
          <a:effectRef idx="0">
            <a:schemeClr val="accent1"/>
          </a:effectRef>
          <a:fontRef idx="minor">
            <a:schemeClr val="tx1"/>
          </a:fontRef>
        </p:style>
      </p:cxnSp>
      <p:sp>
        <p:nvSpPr>
          <p:cNvPr id="26" name="Rectángulo 25">
            <a:extLst>
              <a:ext uri="{FF2B5EF4-FFF2-40B4-BE49-F238E27FC236}">
                <a16:creationId xmlns="" xmlns:a16="http://schemas.microsoft.com/office/drawing/2014/main" id="{4F23B166-1791-D147-9B33-5D529CECBABF}"/>
              </a:ext>
            </a:extLst>
          </p:cNvPr>
          <p:cNvSpPr/>
          <p:nvPr/>
        </p:nvSpPr>
        <p:spPr>
          <a:xfrm>
            <a:off x="502920" y="405996"/>
            <a:ext cx="11186160" cy="461665"/>
          </a:xfrm>
          <a:prstGeom prst="rect">
            <a:avLst/>
          </a:prstGeom>
        </p:spPr>
        <p:txBody>
          <a:bodyPr wrap="square">
            <a:spAutoFit/>
          </a:bodyPr>
          <a:lstStyle/>
          <a:p>
            <a:r>
              <a:rPr lang="el-GR" sz="2400" b="1" dirty="0" smtClean="0">
                <a:latin typeface="Montserrat Light" pitchFamily="2" charset="77"/>
                <a:ea typeface="Calibri" panose="020F0502020204030204" pitchFamily="34" charset="0"/>
                <a:cs typeface="Times New Roman" panose="02020603050405020304" pitchFamily="18" charset="0"/>
              </a:rPr>
              <a:t>Πως οι ψευδείς ειδήσεις γίνονται διάσημες</a:t>
            </a:r>
            <a:endParaRPr lang="es-ES" sz="2400" b="1" dirty="0">
              <a:latin typeface="Montserrat Light" pitchFamily="2" charset="77"/>
              <a:ea typeface="Calibri" panose="020F0502020204030204" pitchFamily="34" charset="0"/>
              <a:cs typeface="Times New Roman" panose="02020603050405020304" pitchFamily="18" charset="0"/>
            </a:endParaRPr>
          </a:p>
        </p:txBody>
      </p:sp>
      <p:sp>
        <p:nvSpPr>
          <p:cNvPr id="2" name="Rectángulo 14">
            <a:extLst>
              <a:ext uri="{FF2B5EF4-FFF2-40B4-BE49-F238E27FC236}">
                <a16:creationId xmlns="" xmlns:a16="http://schemas.microsoft.com/office/drawing/2014/main" id="{BC4C0055-5FFB-4F93-A17B-3EB710E19744}"/>
              </a:ext>
            </a:extLst>
          </p:cNvPr>
          <p:cNvSpPr/>
          <p:nvPr/>
        </p:nvSpPr>
        <p:spPr>
          <a:xfrm>
            <a:off x="4914900" y="1215916"/>
            <a:ext cx="2362200" cy="477054"/>
          </a:xfrm>
          <a:prstGeom prst="rect">
            <a:avLst/>
          </a:prstGeom>
        </p:spPr>
        <p:txBody>
          <a:bodyPr wrap="square">
            <a:spAutoFit/>
          </a:bodyPr>
          <a:lstStyle/>
          <a:p>
            <a:pPr algn="ctr"/>
            <a:r>
              <a:rPr lang="es-ES" sz="2500" b="1" dirty="0" err="1">
                <a:solidFill>
                  <a:srgbClr val="000000"/>
                </a:solidFill>
                <a:latin typeface="Montserrat" pitchFamily="2" charset="77"/>
              </a:rPr>
              <a:t>COVID</a:t>
            </a:r>
            <a:r>
              <a:rPr lang="es-ES" sz="2500" b="1" dirty="0">
                <a:solidFill>
                  <a:srgbClr val="000000"/>
                </a:solidFill>
                <a:latin typeface="Montserrat" pitchFamily="2" charset="77"/>
              </a:rPr>
              <a:t>-19</a:t>
            </a:r>
            <a:endParaRPr lang="es-ES" sz="2500" b="1" dirty="0"/>
          </a:p>
        </p:txBody>
      </p:sp>
      <p:pic>
        <p:nvPicPr>
          <p:cNvPr id="15" name="Imagen 14" descr="Icono&#10;&#10;Descripción generada automáticamente">
            <a:extLst>
              <a:ext uri="{FF2B5EF4-FFF2-40B4-BE49-F238E27FC236}">
                <a16:creationId xmlns="" xmlns:a16="http://schemas.microsoft.com/office/drawing/2014/main" id="{68C3730F-56FD-384D-A7F9-0863F381BAC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03512" y="4555814"/>
            <a:ext cx="1540075" cy="1540075"/>
          </a:xfrm>
          <a:prstGeom prst="rect">
            <a:avLst/>
          </a:prstGeom>
        </p:spPr>
      </p:pic>
      <p:pic>
        <p:nvPicPr>
          <p:cNvPr id="16" name="Imagen 15" descr="Icono&#10;&#10;Descripción generada automáticamente">
            <a:extLst>
              <a:ext uri="{FF2B5EF4-FFF2-40B4-BE49-F238E27FC236}">
                <a16:creationId xmlns="" xmlns:a16="http://schemas.microsoft.com/office/drawing/2014/main" id="{14B260FE-696F-6842-8F39-0CEE67C7817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52184" y="4810034"/>
            <a:ext cx="1383019" cy="1383019"/>
          </a:xfrm>
          <a:prstGeom prst="rect">
            <a:avLst/>
          </a:prstGeom>
        </p:spPr>
      </p:pic>
      <p:pic>
        <p:nvPicPr>
          <p:cNvPr id="17" name="Imagen 16" descr="Icono&#10;&#10;Descripción generada automáticamente">
            <a:extLst>
              <a:ext uri="{FF2B5EF4-FFF2-40B4-BE49-F238E27FC236}">
                <a16:creationId xmlns="" xmlns:a16="http://schemas.microsoft.com/office/drawing/2014/main" id="{3FCE3516-73B0-AF4D-861C-EA1DD726DAD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87586" y="936239"/>
            <a:ext cx="998240" cy="998240"/>
          </a:xfrm>
          <a:prstGeom prst="rect">
            <a:avLst/>
          </a:prstGeom>
        </p:spPr>
      </p:pic>
      <p:pic>
        <p:nvPicPr>
          <p:cNvPr id="13" name="Imagen 12" descr="Interfaz de usuario gráfica, Texto, Aplicación, Correo electrónico&#10;&#10;Descripción generada automáticamente">
            <a:extLst>
              <a:ext uri="{FF2B5EF4-FFF2-40B4-BE49-F238E27FC236}">
                <a16:creationId xmlns="" xmlns:a16="http://schemas.microsoft.com/office/drawing/2014/main" id="{85AF912D-8A54-49C0-919D-910AD153B27B}"/>
              </a:ext>
            </a:extLst>
          </p:cNvPr>
          <p:cNvPicPr>
            <a:picLocks noChangeAspect="1"/>
          </p:cNvPicPr>
          <p:nvPr/>
        </p:nvPicPr>
        <p:blipFill rotWithShape="1">
          <a:blip r:embed="rId8">
            <a:extLst>
              <a:ext uri="{28A0092B-C50C-407E-A947-70E740481C1C}">
                <a14:useLocalDpi xmlns:a14="http://schemas.microsoft.com/office/drawing/2010/main" val="0"/>
              </a:ext>
            </a:extLst>
          </a:blip>
          <a:srcRect b="27097"/>
          <a:stretch/>
        </p:blipFill>
        <p:spPr>
          <a:xfrm>
            <a:off x="178571" y="1967193"/>
            <a:ext cx="6130031" cy="2371069"/>
          </a:xfrm>
          <a:prstGeom prst="rect">
            <a:avLst/>
          </a:prstGeom>
        </p:spPr>
      </p:pic>
      <p:sp>
        <p:nvSpPr>
          <p:cNvPr id="14" name="FALSO">
            <a:extLst>
              <a:ext uri="{FF2B5EF4-FFF2-40B4-BE49-F238E27FC236}">
                <a16:creationId xmlns="" xmlns:a16="http://schemas.microsoft.com/office/drawing/2014/main" id="{CD381F0F-9A61-476D-AB41-4B5B966EE662}"/>
              </a:ext>
            </a:extLst>
          </p:cNvPr>
          <p:cNvSpPr txBox="1"/>
          <p:nvPr/>
        </p:nvSpPr>
        <p:spPr>
          <a:xfrm>
            <a:off x="2615144" y="1435359"/>
            <a:ext cx="1668727" cy="779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9300" b="1">
                <a:solidFill>
                  <a:schemeClr val="accent5">
                    <a:lumOff val="-29866"/>
                  </a:schemeClr>
                </a:solidFill>
              </a:defRPr>
            </a:lvl1pPr>
          </a:lstStyle>
          <a:p>
            <a:r>
              <a:rPr lang="el-GR" sz="4400" dirty="0" smtClean="0">
                <a:solidFill>
                  <a:srgbClr val="FF0000"/>
                </a:solidFill>
              </a:rPr>
              <a:t>ΨΕΜΑ</a:t>
            </a:r>
            <a:endParaRPr sz="4400" dirty="0">
              <a:solidFill>
                <a:srgbClr val="FF0000"/>
              </a:solidFill>
            </a:endParaRPr>
          </a:p>
        </p:txBody>
      </p:sp>
      <p:pic>
        <p:nvPicPr>
          <p:cNvPr id="18" name="Imagen 17" descr="Texto&#10;&#10;Descripción generada automáticamente">
            <a:extLst>
              <a:ext uri="{FF2B5EF4-FFF2-40B4-BE49-F238E27FC236}">
                <a16:creationId xmlns="" xmlns:a16="http://schemas.microsoft.com/office/drawing/2014/main" id="{07F212FA-2957-4E0E-B4F5-5E245707F45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28479" y="1990583"/>
            <a:ext cx="4433391" cy="2741345"/>
          </a:xfrm>
          <a:prstGeom prst="rect">
            <a:avLst/>
          </a:prstGeom>
        </p:spPr>
      </p:pic>
      <p:sp>
        <p:nvSpPr>
          <p:cNvPr id="19" name="FALSO">
            <a:extLst>
              <a:ext uri="{FF2B5EF4-FFF2-40B4-BE49-F238E27FC236}">
                <a16:creationId xmlns="" xmlns:a16="http://schemas.microsoft.com/office/drawing/2014/main" id="{C073FE67-F48F-4682-836C-D442C4ED583A}"/>
              </a:ext>
            </a:extLst>
          </p:cNvPr>
          <p:cNvSpPr txBox="1"/>
          <p:nvPr/>
        </p:nvSpPr>
        <p:spPr>
          <a:xfrm>
            <a:off x="8319973" y="1335659"/>
            <a:ext cx="1796967" cy="779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9300" b="1">
                <a:solidFill>
                  <a:schemeClr val="accent5">
                    <a:lumOff val="-29866"/>
                  </a:schemeClr>
                </a:solidFill>
              </a:defRPr>
            </a:lvl1pPr>
          </a:lstStyle>
          <a:p>
            <a:r>
              <a:rPr lang="el-GR" sz="4400" dirty="0" smtClean="0">
                <a:solidFill>
                  <a:srgbClr val="FF0000"/>
                </a:solidFill>
              </a:rPr>
              <a:t>ΨΕΜΑ </a:t>
            </a:r>
            <a:endParaRPr sz="4400" dirty="0">
              <a:solidFill>
                <a:srgbClr val="FF0000"/>
              </a:solidFill>
            </a:endParaRPr>
          </a:p>
        </p:txBody>
      </p:sp>
      <p:pic>
        <p:nvPicPr>
          <p:cNvPr id="3" name="Εγγεγραμμένος ήχος">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7795091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737"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9219</TotalTime>
  <Words>1153</Words>
  <Application>Microsoft Office PowerPoint</Application>
  <PresentationFormat>Προσαρμογή</PresentationFormat>
  <Paragraphs>79</Paragraphs>
  <Slides>15</Slides>
  <Notes>15</Notes>
  <HiddenSlides>0</HiddenSlides>
  <MMClips>15</MMClips>
  <ScaleCrop>false</ScaleCrop>
  <HeadingPairs>
    <vt:vector size="4" baseType="variant">
      <vt:variant>
        <vt:lpstr>Θέμα</vt:lpstr>
      </vt:variant>
      <vt:variant>
        <vt:i4>1</vt:i4>
      </vt:variant>
      <vt:variant>
        <vt:lpstr>Τίτλοι διαφανειών</vt:lpstr>
      </vt:variant>
      <vt:variant>
        <vt:i4>15</vt:i4>
      </vt:variant>
    </vt:vector>
  </HeadingPairs>
  <TitlesOfParts>
    <vt:vector size="16" baseType="lpstr">
      <vt:lpstr>Tema de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Administrador</dc:creator>
  <cp:lastModifiedBy>user</cp:lastModifiedBy>
  <cp:revision>150</cp:revision>
  <dcterms:created xsi:type="dcterms:W3CDTF">2020-03-03T15:37:41Z</dcterms:created>
  <dcterms:modified xsi:type="dcterms:W3CDTF">2021-06-28T12:06:52Z</dcterms:modified>
</cp:coreProperties>
</file>