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321" r:id="rId3"/>
    <p:sldId id="326" r:id="rId4"/>
    <p:sldId id="325" r:id="rId5"/>
    <p:sldId id="324" r:id="rId6"/>
    <p:sldId id="323" r:id="rId7"/>
    <p:sldId id="328" r:id="rId8"/>
    <p:sldId id="319" r:id="rId9"/>
    <p:sldId id="320" r:id="rId10"/>
    <p:sldId id="309" r:id="rId11"/>
    <p:sldId id="310" r:id="rId12"/>
    <p:sldId id="318"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dor"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9A"/>
    <a:srgbClr val="F2F2F2"/>
    <a:srgbClr val="FF85FF"/>
    <a:srgbClr val="EC5A60"/>
    <a:srgbClr val="0432FF"/>
    <a:srgbClr val="FFFC00"/>
    <a:srgbClr val="E20612"/>
    <a:srgbClr val="F1D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52" autoAdjust="0"/>
    <p:restoredTop sz="77528" autoAdjust="0"/>
  </p:normalViewPr>
  <p:slideViewPr>
    <p:cSldViewPr>
      <p:cViewPr varScale="1">
        <p:scale>
          <a:sx n="71" d="100"/>
          <a:sy n="71" d="100"/>
        </p:scale>
        <p:origin x="-90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4C1A2-CB3E-491C-940B-F46EFA5030DD}" type="datetimeFigureOut">
              <a:rPr lang="es-ES" smtClean="0"/>
              <a:pPr/>
              <a:t>28/06/2021</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1971C-4541-46C1-9D7C-289B74541A73}" type="slidenum">
              <a:rPr lang="es-ES" smtClean="0"/>
              <a:pPr/>
              <a:t>‹#›</a:t>
            </a:fld>
            <a:endParaRPr lang="es-ES"/>
          </a:p>
        </p:txBody>
      </p:sp>
    </p:spTree>
    <p:extLst>
      <p:ext uri="{BB962C8B-B14F-4D97-AF65-F5344CB8AC3E}">
        <p14:creationId xmlns:p14="http://schemas.microsoft.com/office/powerpoint/2010/main" val="194660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Τώρα που γνωρίζουμε τα κύρια χαρακτηριστικά και τα κίνητρα πίσω από τις φάρσες υγείας, και την ευαισθησία μας να πιστέψουμε σε αυτά, θα δούμε κάποια σημάδια </a:t>
            </a:r>
            <a:r>
              <a:rPr lang="el-GR" sz="120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μας επιτρέπουν να εντοπίσουμε μια πιθανή φάρσα.</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2</a:t>
            </a:fld>
            <a:endParaRPr lang="es-ES"/>
          </a:p>
        </p:txBody>
      </p:sp>
    </p:spTree>
    <p:extLst>
      <p:ext uri="{BB962C8B-B14F-4D97-AF65-F5344CB8AC3E}">
        <p14:creationId xmlns:p14="http://schemas.microsoft.com/office/powerpoint/2010/main" val="87755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Στην περίπτωση μηνυμάτων </a:t>
            </a:r>
            <a:r>
              <a:rPr lang="en-GB" sz="1200" kern="1200" dirty="0" err="1" smtClean="0">
                <a:solidFill>
                  <a:schemeClr val="tx1"/>
                </a:solidFill>
                <a:latin typeface="+mn-lt"/>
                <a:ea typeface="+mn-ea"/>
                <a:cs typeface="+mn-cs"/>
              </a:rPr>
              <a:t>WhatsApp</a:t>
            </a:r>
            <a:r>
              <a:rPr lang="el-GR"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Telegram</a:t>
            </a:r>
            <a:r>
              <a:rPr lang="el-GR" sz="1200" kern="1200" dirty="0" smtClean="0">
                <a:solidFill>
                  <a:schemeClr val="tx1"/>
                </a:solidFill>
                <a:latin typeface="+mn-lt"/>
                <a:ea typeface="+mn-ea"/>
                <a:cs typeface="+mn-cs"/>
              </a:rPr>
              <a:t> ή </a:t>
            </a:r>
            <a:r>
              <a:rPr lang="en-GB" sz="1200" kern="1200" dirty="0" smtClean="0">
                <a:solidFill>
                  <a:schemeClr val="tx1"/>
                </a:solidFill>
                <a:latin typeface="+mn-lt"/>
                <a:ea typeface="+mn-ea"/>
                <a:cs typeface="+mn-cs"/>
              </a:rPr>
              <a:t>Messenger</a:t>
            </a:r>
            <a:r>
              <a:rPr lang="el-GR" sz="1200" kern="1200" dirty="0" smtClean="0">
                <a:solidFill>
                  <a:schemeClr val="tx1"/>
                </a:solidFill>
                <a:latin typeface="+mn-lt"/>
                <a:ea typeface="+mn-ea"/>
                <a:cs typeface="+mn-cs"/>
              </a:rPr>
              <a:t>, είναι πιθανό το μήνυμα που λάβατε να είναι ψευδές εάν σας ειδοποιήσει για έναν θανατηφόρο κίνδυνο, απευθυνθείτε στην αρχή ενός επαγγελματία ή ενός στούντιο που δεν υπάρχει, περιέχει σφάλματα σύνταξης και ζητά τη διάδοση μεταξύ των επαφών σας. </a:t>
            </a:r>
            <a:r>
              <a:rPr lang="en-GB" sz="1200" kern="1200" dirty="0" err="1" smtClean="0">
                <a:solidFill>
                  <a:schemeClr val="tx1"/>
                </a:solidFill>
                <a:latin typeface="+mn-lt"/>
                <a:ea typeface="+mn-ea"/>
                <a:cs typeface="+mn-cs"/>
              </a:rPr>
              <a:t>Επομένως</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είναι</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καλύτερο</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να</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το</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αγνοήσετε</a:t>
            </a:r>
            <a:r>
              <a:rPr lang="en-GB" sz="1200" kern="1200" dirty="0" smtClean="0">
                <a:solidFill>
                  <a:schemeClr val="tx1"/>
                </a:solidFill>
                <a:latin typeface="+mn-lt"/>
                <a:ea typeface="+mn-ea"/>
                <a:cs typeface="+mn-cs"/>
              </a:rPr>
              <a:t>.</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11</a:t>
            </a:fld>
            <a:endParaRPr lang="es-ES"/>
          </a:p>
        </p:txBody>
      </p:sp>
    </p:spTree>
    <p:extLst>
      <p:ext uri="{BB962C8B-B14F-4D97-AF65-F5344CB8AC3E}">
        <p14:creationId xmlns:p14="http://schemas.microsoft.com/office/powerpoint/2010/main" val="246977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Υπάρχουν ορισμένες οντότητες που αφιερώνουν τις προσπάθειές τους για την επαλήθευση πληροφοριών. Το </a:t>
            </a:r>
            <a:r>
              <a:rPr lang="en-GB" sz="1200" kern="1200" dirty="0" err="1" smtClean="0">
                <a:solidFill>
                  <a:schemeClr val="tx1"/>
                </a:solidFill>
                <a:latin typeface="+mn-lt"/>
                <a:ea typeface="+mn-ea"/>
                <a:cs typeface="+mn-cs"/>
              </a:rPr>
              <a:t>SaludSinBulos</a:t>
            </a:r>
            <a:r>
              <a:rPr lang="el-GR" sz="1200" kern="1200" dirty="0" smtClean="0">
                <a:solidFill>
                  <a:schemeClr val="tx1"/>
                </a:solidFill>
                <a:latin typeface="+mn-lt"/>
                <a:ea typeface="+mn-ea"/>
                <a:cs typeface="+mn-cs"/>
              </a:rPr>
              <a:t> είναι αφιερωμένο αποκλειστικά στην καταπολέμηση των </a:t>
            </a:r>
            <a:r>
              <a:rPr lang="el-GR" sz="1200" kern="1200" dirty="0" err="1" smtClean="0">
                <a:solidFill>
                  <a:schemeClr val="tx1"/>
                </a:solidFill>
                <a:latin typeface="+mn-lt"/>
                <a:ea typeface="+mn-ea"/>
                <a:cs typeface="+mn-cs"/>
              </a:rPr>
              <a:t>φάρμων</a:t>
            </a:r>
            <a:r>
              <a:rPr lang="el-GR" sz="1200" kern="1200" dirty="0" smtClean="0">
                <a:solidFill>
                  <a:schemeClr val="tx1"/>
                </a:solidFill>
                <a:latin typeface="+mn-lt"/>
                <a:ea typeface="+mn-ea"/>
                <a:cs typeface="+mn-cs"/>
              </a:rPr>
              <a:t> υγείας, ενώ η </a:t>
            </a:r>
            <a:r>
              <a:rPr lang="en-GB" sz="1200" kern="1200" dirty="0" err="1" smtClean="0">
                <a:solidFill>
                  <a:schemeClr val="tx1"/>
                </a:solidFill>
                <a:latin typeface="+mn-lt"/>
                <a:ea typeface="+mn-ea"/>
                <a:cs typeface="+mn-cs"/>
              </a:rPr>
              <a:t>Maldita</a:t>
            </a:r>
            <a:r>
              <a:rPr lang="el-GR" sz="1200" kern="1200" dirty="0" smtClean="0">
                <a:solidFill>
                  <a:schemeClr val="tx1"/>
                </a:solidFill>
                <a:latin typeface="+mn-lt"/>
                <a:ea typeface="+mn-ea"/>
                <a:cs typeface="+mn-cs"/>
              </a:rPr>
              <a:t> και η </a:t>
            </a:r>
            <a:r>
              <a:rPr lang="en-GB" sz="1200" kern="1200" dirty="0" err="1" smtClean="0">
                <a:solidFill>
                  <a:schemeClr val="tx1"/>
                </a:solidFill>
                <a:latin typeface="+mn-lt"/>
                <a:ea typeface="+mn-ea"/>
                <a:cs typeface="+mn-cs"/>
              </a:rPr>
              <a:t>EFEVerifica</a:t>
            </a:r>
            <a:r>
              <a:rPr lang="el-GR" sz="1200" kern="1200" dirty="0" smtClean="0">
                <a:solidFill>
                  <a:schemeClr val="tx1"/>
                </a:solidFill>
                <a:latin typeface="+mn-lt"/>
                <a:ea typeface="+mn-ea"/>
                <a:cs typeface="+mn-cs"/>
              </a:rPr>
              <a:t> (ισπανικές οντότητες) επαληθεύουν περιεχόμενο για οποιοδήποτε θέμα.</a:t>
            </a:r>
          </a:p>
          <a:p>
            <a:r>
              <a:rPr lang="el-GR" sz="1200" kern="1200" dirty="0" smtClean="0">
                <a:solidFill>
                  <a:schemeClr val="tx1"/>
                </a:solidFill>
                <a:latin typeface="+mn-lt"/>
                <a:ea typeface="+mn-ea"/>
                <a:cs typeface="+mn-cs"/>
              </a:rPr>
              <a:t>Στο βίντεο αριθμός 3 αυτής της ενότητας, θα εξηγήσουμε πώς να αναζητήσετε πληροφορίες στο </a:t>
            </a:r>
            <a:r>
              <a:rPr lang="en-GB" sz="1200" kern="1200" dirty="0" err="1" smtClean="0">
                <a:solidFill>
                  <a:schemeClr val="tx1"/>
                </a:solidFill>
                <a:latin typeface="+mn-lt"/>
                <a:ea typeface="+mn-ea"/>
                <a:cs typeface="+mn-cs"/>
              </a:rPr>
              <a:t>SaludSinBulos</a:t>
            </a:r>
            <a:r>
              <a:rPr lang="el-GR" sz="1200" kern="1200" dirty="0" smtClean="0">
                <a:solidFill>
                  <a:schemeClr val="tx1"/>
                </a:solidFill>
                <a:latin typeface="+mn-lt"/>
                <a:ea typeface="+mn-ea"/>
                <a:cs typeface="+mn-cs"/>
              </a:rPr>
              <a:t> και θα σας δώσουμε άλλα εργαλεία που μπορείτε να χρησιμοποιήσετε για να ελέγξετε εάν οι πληροφορίες είναι αληθείς ή όχι.</a:t>
            </a:r>
          </a:p>
          <a:p>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12</a:t>
            </a:fld>
            <a:endParaRPr lang="es-ES"/>
          </a:p>
        </p:txBody>
      </p:sp>
    </p:spTree>
    <p:extLst>
      <p:ext uri="{BB962C8B-B14F-4D97-AF65-F5344CB8AC3E}">
        <p14:creationId xmlns:p14="http://schemas.microsoft.com/office/powerpoint/2010/main" val="266466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Όταν λαμβάνετε πληροφορίες, αμφιβάλλετε για οποιοδήποτε μήνυμα που υπόσχεται άμεση ή εύκολη λύση σε μια περίπλοκη ασθένεια. Αμφιβολία για νέα που βασίζονται σε μία μελέτη που ισχυρίζεται ότι βρήκε θεραπεία ή θεραπεία για μια ασθένεια. Για οποιοδήποτε προϊόν θεωρείται ότι έχει επαρκή στοιχεία, πρέπει να υπάρχει μια ποικιλία επιστημονικών μελετών που να αποδεικνύουν την αποτελεσματικότητά του.</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3</a:t>
            </a:fld>
            <a:endParaRPr lang="es-ES"/>
          </a:p>
        </p:txBody>
      </p:sp>
    </p:spTree>
    <p:extLst>
      <p:ext uri="{BB962C8B-B14F-4D97-AF65-F5344CB8AC3E}">
        <p14:creationId xmlns:p14="http://schemas.microsoft.com/office/powerpoint/2010/main" val="100046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Μην εμπιστεύεστε επιστημονικές μελέτες στην τρέχουσα εξέλιξη, καθώς δεν μπορούν να εξαχθούν ακόμη έγκυρα συμπεράσματα</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4</a:t>
            </a:fld>
            <a:endParaRPr lang="es-ES"/>
          </a:p>
        </p:txBody>
      </p:sp>
    </p:spTree>
    <p:extLst>
      <p:ext uri="{BB962C8B-B14F-4D97-AF65-F5344CB8AC3E}">
        <p14:creationId xmlns:p14="http://schemas.microsoft.com/office/powerpoint/2010/main" val="188292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Ή αν βασίζεται σε μαρτυρίες ανθρώπων που το έχουν δοκιμάσει και τους άρεσε. Ακριβώς επειδή ένα άτομο λέει ότι "δούλεψε για μένα" δεν σημαίνει ότι είναι μια έγκυρη μεταχείριση. Απαιτείται ελεγχόμενη μελέτη για να αποδειχθεί ότι λειτουργεί. Ακριβώς επειδή "λειτουργεί" για ένα άτομο δεν σημαίνει ότι θα λειτουργήσει για εσάς.</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5</a:t>
            </a:fld>
            <a:endParaRPr lang="es-ES"/>
          </a:p>
        </p:txBody>
      </p:sp>
    </p:spTree>
    <p:extLst>
      <p:ext uri="{BB962C8B-B14F-4D97-AF65-F5344CB8AC3E}">
        <p14:creationId xmlns:p14="http://schemas.microsoft.com/office/powerpoint/2010/main" val="399694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Οι ψεύτικες ειδήσεις ισχυρίζονται συνήθως ότι κάτι είναι υγιές επειδή είναι «φυσικό» ή ότι ορισμένα «τεχνητά» προϊόντα είναι επιβλαβή. Ωστόσο, τα φυσικά προϊόντα δεν είναι πιο υγιή από τα τεχνητά προϊόντα. Να είστε προσεκτικοί και να ελέγχετε ξανά τα μηνύματα που ισχυρίζονται ότι η θεραπεία είναι καλύτερη επειδή είναι "φυσική".</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6</a:t>
            </a:fld>
            <a:endParaRPr lang="es-ES"/>
          </a:p>
        </p:txBody>
      </p:sp>
    </p:spTree>
    <p:extLst>
      <p:ext uri="{BB962C8B-B14F-4D97-AF65-F5344CB8AC3E}">
        <p14:creationId xmlns:p14="http://schemas.microsoft.com/office/powerpoint/2010/main" val="31228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Οι ψεύτικες ειδήσεις ισχυρίζονται συνήθως ότι κάτι είναι υγιές επειδή είναι «φυσικό» ή ότι ορισμένα «τεχνητά» προϊόντα είναι επιβλαβή. Ωστόσο, τα φυσικά προϊόντα δεν είναι πιο υγιή από τα τεχνητά προϊόντα. Να είστε προσεκτικοί και να ελέγχετε ξανά τα μηνύματα που ισχυρίζονται ότι η θεραπεία είναι καλύτερη επειδή είναι "φυσική".</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7</a:t>
            </a:fld>
            <a:endParaRPr lang="es-ES"/>
          </a:p>
        </p:txBody>
      </p:sp>
    </p:spTree>
    <p:extLst>
      <p:ext uri="{BB962C8B-B14F-4D97-AF65-F5344CB8AC3E}">
        <p14:creationId xmlns:p14="http://schemas.microsoft.com/office/powerpoint/2010/main" val="31228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Τέλος, αμφιβάλλετε για μηνύματα που χρησιμοποιούν μεγαλοπρεπείς λέξεις που φαίνονται επιστημονικές αλλά δεν έχουν πραγματικό νόημα. Αυτές είναι τεχνικές μάρκετινγκ που προορίζονται να φαίνονται επιστημονικές.</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8</a:t>
            </a:fld>
            <a:endParaRPr lang="es-ES"/>
          </a:p>
        </p:txBody>
      </p:sp>
    </p:spTree>
    <p:extLst>
      <p:ext uri="{BB962C8B-B14F-4D97-AF65-F5344CB8AC3E}">
        <p14:creationId xmlns:p14="http://schemas.microsoft.com/office/powerpoint/2010/main" val="255565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a:t>
            </a:r>
            <a:r>
              <a:rPr lang="el-GR" sz="1200" kern="1200" dirty="0" smtClean="0">
                <a:solidFill>
                  <a:schemeClr val="tx1"/>
                </a:solidFill>
                <a:latin typeface="+mn-lt"/>
                <a:ea typeface="+mn-ea"/>
                <a:cs typeface="+mn-cs"/>
              </a:rPr>
              <a:t>ώρα ας δούμε μερικά κόλπα για τον εντοπισμό παραπλανητικών πληροφοριών σε </a:t>
            </a:r>
            <a:r>
              <a:rPr lang="el-GR" sz="1200" kern="1200" dirty="0" err="1" smtClean="0">
                <a:solidFill>
                  <a:schemeClr val="tx1"/>
                </a:solidFill>
                <a:latin typeface="+mn-lt"/>
                <a:ea typeface="+mn-ea"/>
                <a:cs typeface="+mn-cs"/>
              </a:rPr>
              <a:t>ιστότοπους</a:t>
            </a:r>
            <a:r>
              <a:rPr lang="el-GR" sz="1200" kern="1200" dirty="0" smtClean="0">
                <a:solidFill>
                  <a:schemeClr val="tx1"/>
                </a:solidFill>
                <a:latin typeface="+mn-lt"/>
                <a:ea typeface="+mn-ea"/>
                <a:cs typeface="+mn-cs"/>
              </a:rPr>
              <a:t> και μηνύματα.</a:t>
            </a:r>
          </a:p>
          <a:p>
            <a:r>
              <a:rPr lang="el-GR" sz="1200" kern="1200" dirty="0" smtClean="0">
                <a:solidFill>
                  <a:schemeClr val="tx1"/>
                </a:solidFill>
                <a:latin typeface="+mn-lt"/>
                <a:ea typeface="+mn-ea"/>
                <a:cs typeface="+mn-cs"/>
              </a:rPr>
              <a:t>Στο Διαδίκτυο, ο καθένας μπορεί να δημιουργήσει έναν </a:t>
            </a:r>
            <a:r>
              <a:rPr lang="el-GR" sz="1200" kern="1200" dirty="0" err="1" smtClean="0">
                <a:solidFill>
                  <a:schemeClr val="tx1"/>
                </a:solidFill>
                <a:latin typeface="+mn-lt"/>
                <a:ea typeface="+mn-ea"/>
                <a:cs typeface="+mn-cs"/>
              </a:rPr>
              <a:t>ιστότοπο</a:t>
            </a:r>
            <a:r>
              <a:rPr lang="el-GR" sz="1200" kern="1200" dirty="0" smtClean="0">
                <a:solidFill>
                  <a:schemeClr val="tx1"/>
                </a:solidFill>
                <a:latin typeface="+mn-lt"/>
                <a:ea typeface="+mn-ea"/>
                <a:cs typeface="+mn-cs"/>
              </a:rPr>
              <a:t>. Αναζητήστε λεπτομέρειες για να διακρίνετε εάν οι πληροφορίες προέρχονται από αξιόπιστη πηγή ή όχι. Εάν μια σελίδα κυριαρχείται από ανησυχητικούς τίτλους (όπως "δεν θα πιστέψετε τι συνέβη σε ένα άτομο μετά τη λήψη </a:t>
            </a:r>
            <a:r>
              <a:rPr lang="en-GB" sz="1200" kern="1200" dirty="0" smtClean="0">
                <a:solidFill>
                  <a:schemeClr val="tx1"/>
                </a:solidFill>
                <a:latin typeface="+mn-lt"/>
                <a:ea typeface="+mn-ea"/>
                <a:cs typeface="+mn-cs"/>
              </a:rPr>
              <a:t>ibuprofen</a:t>
            </a:r>
            <a:r>
              <a:rPr lang="el-GR" sz="1200" kern="1200" dirty="0" smtClean="0">
                <a:solidFill>
                  <a:schemeClr val="tx1"/>
                </a:solidFill>
                <a:latin typeface="+mn-lt"/>
                <a:ea typeface="+mn-ea"/>
                <a:cs typeface="+mn-cs"/>
              </a:rPr>
              <a:t>"), πιθανότατα βρίσκεστε σε έναν </a:t>
            </a:r>
            <a:r>
              <a:rPr lang="el-GR" sz="1200" kern="1200" dirty="0" err="1" smtClean="0">
                <a:solidFill>
                  <a:schemeClr val="tx1"/>
                </a:solidFill>
                <a:latin typeface="+mn-lt"/>
                <a:ea typeface="+mn-ea"/>
                <a:cs typeface="+mn-cs"/>
              </a:rPr>
              <a:t>ιστότοπο</a:t>
            </a:r>
            <a:r>
              <a:rPr lang="el-GR" sz="1200" kern="1200" dirty="0" smtClean="0">
                <a:solidFill>
                  <a:schemeClr val="tx1"/>
                </a:solidFill>
                <a:latin typeface="+mn-lt"/>
                <a:ea typeface="+mn-ea"/>
                <a:cs typeface="+mn-cs"/>
              </a:rPr>
              <a:t> που αναζητά μόνο πολλές επιτυχίες με περιεχόμενο κακής ποιότητας. Επιπλέον, εάν διαβάσετε ένα κείμενο που δεν αναφέρει ρητά τις πηγές ή είναι δύσκολο να εντοπιστούν, εάν υπάρχουν σφάλματα στη γραφή, εάν δεν παρέχουν σχετικές λεπτομέρειες σχετικά με τις πληροφορίες που παρέχουν, εάν οι πληροφορίες που παρέχουν δεν μπορούν να αντιπαραβληθούν ή εάν οι συγγραφείς είναι άγνωστοι, είναι καλύτερα να μην εμπιστευόμαστε την αλήθεια του περιεχομένου τους. Είναι επίσης σημαντικό να εξετάσουμε την ημερομηνία δημοσίευσης, καθώς θα μπορούσαμε να διαβάζουμε πληροφορίες που έχουν λήξει ή αργότερα διαπιστωθεί ότι δεν είναι αληθείς.</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9</a:t>
            </a:fld>
            <a:endParaRPr lang="es-ES"/>
          </a:p>
        </p:txBody>
      </p:sp>
    </p:spTree>
    <p:extLst>
      <p:ext uri="{BB962C8B-B14F-4D97-AF65-F5344CB8AC3E}">
        <p14:creationId xmlns:p14="http://schemas.microsoft.com/office/powerpoint/2010/main" val="369548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Επιπλέον, οι φάρσες και η παραπληροφόρηση μπορούν να μας φτάσουν ως κείμενο, αλλά και ως εικόνες ή βίντεο, οπότε όταν λαμβάνουμε φωτογραφίες, βίντεο ή ήχους πρέπει επίσης να είμαστε προσεκτικοί</a:t>
            </a:r>
            <a:endParaRPr lang="es-ES" dirty="0"/>
          </a:p>
        </p:txBody>
      </p:sp>
      <p:sp>
        <p:nvSpPr>
          <p:cNvPr id="4" name="Slide Number Placeholder 3"/>
          <p:cNvSpPr>
            <a:spLocks noGrp="1"/>
          </p:cNvSpPr>
          <p:nvPr>
            <p:ph type="sldNum" sz="quarter" idx="5"/>
          </p:nvPr>
        </p:nvSpPr>
        <p:spPr/>
        <p:txBody>
          <a:bodyPr/>
          <a:lstStyle/>
          <a:p>
            <a:fld id="{1551971C-4541-46C1-9D7C-289B74541A73}" type="slidenum">
              <a:rPr lang="es-ES" smtClean="0"/>
              <a:pPr/>
              <a:t>10</a:t>
            </a:fld>
            <a:endParaRPr lang="es-ES"/>
          </a:p>
        </p:txBody>
      </p:sp>
    </p:spTree>
    <p:extLst>
      <p:ext uri="{BB962C8B-B14F-4D97-AF65-F5344CB8AC3E}">
        <p14:creationId xmlns:p14="http://schemas.microsoft.com/office/powerpoint/2010/main" val="218531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4507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07488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6594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157316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7287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378335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367205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39077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51244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22692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3275C7F-BA23-4406-8F18-1C0341132763}" type="datetimeFigureOut">
              <a:rPr lang="es-ES" smtClean="0"/>
              <a:pPr/>
              <a:t>28/06/2021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FFB6905-45C5-4C39-93DD-3F9268E6B98B}" type="slidenum">
              <a:rPr lang="es-ES" smtClean="0"/>
              <a:pPr/>
              <a:t>‹#›</a:t>
            </a:fld>
            <a:endParaRPr lang="es-ES"/>
          </a:p>
        </p:txBody>
      </p:sp>
    </p:spTree>
    <p:extLst>
      <p:ext uri="{BB962C8B-B14F-4D97-AF65-F5344CB8AC3E}">
        <p14:creationId xmlns:p14="http://schemas.microsoft.com/office/powerpoint/2010/main" val="35149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5C7F-BA23-4406-8F18-1C0341132763}" type="datetimeFigureOut">
              <a:rPr lang="es-ES" smtClean="0"/>
              <a:pPr/>
              <a:t>28/06/2021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B6905-45C5-4C39-93DD-3F9268E6B98B}" type="slidenum">
              <a:rPr lang="es-ES" smtClean="0"/>
              <a:pPr/>
              <a:t>‹#›</a:t>
            </a:fld>
            <a:endParaRPr lang="es-ES"/>
          </a:p>
        </p:txBody>
      </p:sp>
    </p:spTree>
    <p:extLst>
      <p:ext uri="{BB962C8B-B14F-4D97-AF65-F5344CB8AC3E}">
        <p14:creationId xmlns:p14="http://schemas.microsoft.com/office/powerpoint/2010/main" val="3620923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17.png"/><Relationship Id="rId11" Type="http://schemas.openxmlformats.org/officeDocument/2006/relationships/image" Target="../media/image3.png"/><Relationship Id="rId5" Type="http://schemas.openxmlformats.org/officeDocument/2006/relationships/image" Target="../media/image16.png"/><Relationship Id="rId10" Type="http://schemas.openxmlformats.org/officeDocument/2006/relationships/image" Target="../media/image16.svg"/><Relationship Id="rId4" Type="http://schemas.openxmlformats.org/officeDocument/2006/relationships/notesSlide" Target="../notesSlides/notesSlide9.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16.svg"/><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3.png"/><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3.wav"/><Relationship Id="rId7" Type="http://schemas.openxmlformats.org/officeDocument/2006/relationships/image" Target="../media/image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1.xml"/><Relationship Id="rId11" Type="http://schemas.openxmlformats.org/officeDocument/2006/relationships/image" Target="../media/image3.png"/><Relationship Id="rId5" Type="http://schemas.openxmlformats.org/officeDocument/2006/relationships/slideLayout" Target="../slideLayouts/slideLayout1.xml"/><Relationship Id="rId10" Type="http://schemas.openxmlformats.org/officeDocument/2006/relationships/image" Target="../media/image7.png"/><Relationship Id="rId4" Type="http://schemas.openxmlformats.org/officeDocument/2006/relationships/audio" Target="../media/media3.wav"/><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4.wav"/><Relationship Id="rId7" Type="http://schemas.openxmlformats.org/officeDocument/2006/relationships/image" Target="../media/image4.png"/><Relationship Id="rId12" Type="http://schemas.openxmlformats.org/officeDocument/2006/relationships/image" Target="../media/image3.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2.xml"/><Relationship Id="rId11" Type="http://schemas.openxmlformats.org/officeDocument/2006/relationships/image" Target="../media/image7.png"/><Relationship Id="rId5" Type="http://schemas.openxmlformats.org/officeDocument/2006/relationships/slideLayout" Target="../slideLayouts/slideLayout1.xml"/><Relationship Id="rId10" Type="http://schemas.openxmlformats.org/officeDocument/2006/relationships/image" Target="../media/image6.png"/><Relationship Id="rId4" Type="http://schemas.openxmlformats.org/officeDocument/2006/relationships/audio" Target="../media/media4.wav"/><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png"/><Relationship Id="rId3" Type="http://schemas.microsoft.com/office/2007/relationships/media" Target="../media/media5.wav"/><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3.xml"/><Relationship Id="rId11" Type="http://schemas.openxmlformats.org/officeDocument/2006/relationships/image" Target="../media/image6.png"/><Relationship Id="rId5" Type="http://schemas.openxmlformats.org/officeDocument/2006/relationships/slideLayout" Target="../slideLayouts/slideLayout1.xml"/><Relationship Id="rId10" Type="http://schemas.openxmlformats.org/officeDocument/2006/relationships/image" Target="../media/image8.png"/><Relationship Id="rId4" Type="http://schemas.openxmlformats.org/officeDocument/2006/relationships/audio" Target="../media/media5.wav"/><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3" Type="http://schemas.microsoft.com/office/2007/relationships/media" Target="../media/media6.wav"/><Relationship Id="rId7"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4.xml"/><Relationship Id="rId11" Type="http://schemas.openxmlformats.org/officeDocument/2006/relationships/image" Target="../media/image8.png"/><Relationship Id="rId5" Type="http://schemas.openxmlformats.org/officeDocument/2006/relationships/slideLayout" Target="../slideLayouts/slideLayout1.xml"/><Relationship Id="rId10" Type="http://schemas.openxmlformats.org/officeDocument/2006/relationships/image" Target="../media/image9.png"/><Relationship Id="rId4" Type="http://schemas.openxmlformats.org/officeDocument/2006/relationships/audio" Target="../media/media6.wav"/><Relationship Id="rId9" Type="http://schemas.openxmlformats.org/officeDocument/2006/relationships/image" Target="../media/image10.png"/><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png"/><Relationship Id="rId3" Type="http://schemas.microsoft.com/office/2007/relationships/media" Target="../media/media7.wav"/><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5.xml"/><Relationship Id="rId11" Type="http://schemas.openxmlformats.org/officeDocument/2006/relationships/image" Target="../media/image9.png"/><Relationship Id="rId5" Type="http://schemas.openxmlformats.org/officeDocument/2006/relationships/slideLayout" Target="../slideLayouts/slideLayout1.xml"/><Relationship Id="rId1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audio" Target="../media/media7.wav"/><Relationship Id="rId9" Type="http://schemas.openxmlformats.org/officeDocument/2006/relationships/image" Target="../media/image11.png"/><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png"/><Relationship Id="rId3" Type="http://schemas.microsoft.com/office/2007/relationships/media" Target="../media/media8.wav"/><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6.xml"/><Relationship Id="rId11" Type="http://schemas.openxmlformats.org/officeDocument/2006/relationships/image" Target="../media/image9.png"/><Relationship Id="rId5" Type="http://schemas.openxmlformats.org/officeDocument/2006/relationships/slideLayout" Target="../slideLayouts/slideLayout1.xml"/><Relationship Id="rId1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audio" Target="../media/media8.wav"/><Relationship Id="rId9" Type="http://schemas.openxmlformats.org/officeDocument/2006/relationships/image" Target="../media/image11.pn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3.png"/><Relationship Id="rId3" Type="http://schemas.microsoft.com/office/2007/relationships/media" Target="../media/media10.mp4"/><Relationship Id="rId7" Type="http://schemas.openxmlformats.org/officeDocument/2006/relationships/slideLayout" Target="../slideLayouts/slideLayout1.xml"/><Relationship Id="rId12" Type="http://schemas.openxmlformats.org/officeDocument/2006/relationships/image" Target="../media/image16.svg"/><Relationship Id="rId2" Type="http://schemas.openxmlformats.org/officeDocument/2006/relationships/video" Target="../media/media9.mp4"/><Relationship Id="rId1" Type="http://schemas.microsoft.com/office/2007/relationships/media" Target="../media/media9.mp4"/><Relationship Id="rId6" Type="http://schemas.openxmlformats.org/officeDocument/2006/relationships/audio" Target="../media/media11.wav"/><Relationship Id="rId11" Type="http://schemas.openxmlformats.org/officeDocument/2006/relationships/image" Target="../media/image14.png"/><Relationship Id="rId5" Type="http://schemas.microsoft.com/office/2007/relationships/media" Target="../media/media11.wav"/><Relationship Id="rId10" Type="http://schemas.openxmlformats.org/officeDocument/2006/relationships/image" Target="../media/image13.png"/><Relationship Id="rId4" Type="http://schemas.openxmlformats.org/officeDocument/2006/relationships/video" Target="../media/media10.mp4"/><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3.png"/><Relationship Id="rId5" Type="http://schemas.openxmlformats.org/officeDocument/2006/relationships/image" Target="../media/image15.gi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2192000" cy="92528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0" y="6553200"/>
            <a:ext cx="12192000" cy="304800"/>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tge 16">
            <a:extLst>
              <a:ext uri="{FF2B5EF4-FFF2-40B4-BE49-F238E27FC236}">
                <a16:creationId xmlns:a16="http://schemas.microsoft.com/office/drawing/2014/main" xmlns="" id="{FCA9D783-B545-4178-A571-4095753C86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9327" y="5625486"/>
            <a:ext cx="2704892" cy="771597"/>
          </a:xfrm>
          <a:prstGeom prst="rect">
            <a:avLst/>
          </a:prstGeom>
        </p:spPr>
      </p:pic>
      <p:sp>
        <p:nvSpPr>
          <p:cNvPr id="6" name="CuadroTexto 5"/>
          <p:cNvSpPr txBox="1"/>
          <p:nvPr/>
        </p:nvSpPr>
        <p:spPr>
          <a:xfrm>
            <a:off x="1948076" y="4603775"/>
            <a:ext cx="9033242" cy="646331"/>
          </a:xfrm>
          <a:prstGeom prst="rect">
            <a:avLst/>
          </a:prstGeom>
          <a:noFill/>
        </p:spPr>
        <p:txBody>
          <a:bodyPr wrap="none" rtlCol="0">
            <a:spAutoFit/>
          </a:bodyPr>
          <a:lstStyle/>
          <a:p>
            <a:pPr algn="ctr"/>
            <a:r>
              <a:rPr lang="el-GR" sz="3600" dirty="0" smtClean="0">
                <a:solidFill>
                  <a:srgbClr val="009F9A"/>
                </a:solidFill>
                <a:latin typeface="Bahnschrift" panose="020B0502040204020203" pitchFamily="34" charset="0"/>
                <a:ea typeface="Verdana" panose="020B0604030504040204" pitchFamily="34" charset="0"/>
              </a:rPr>
              <a:t>Πώς να αναγνωρίσετε τις ψευδείς ειδήσεις</a:t>
            </a:r>
            <a:endParaRPr lang="es-ES" sz="3600" dirty="0">
              <a:solidFill>
                <a:srgbClr val="009F9A"/>
              </a:solidFill>
              <a:latin typeface="Bahnschrift" panose="020B0502040204020203" pitchFamily="34" charset="0"/>
              <a:ea typeface="Verdana" panose="020B0604030504040204" pitchFamily="34" charset="0"/>
            </a:endParaRPr>
          </a:p>
        </p:txBody>
      </p:sp>
      <p:pic>
        <p:nvPicPr>
          <p:cNvPr id="10" name="Imagen 9" descr="Imagen que contiene reloj, señal, dibujo&#10;&#10;Descripción generada automáticamente">
            <a:extLst>
              <a:ext uri="{FF2B5EF4-FFF2-40B4-BE49-F238E27FC236}">
                <a16:creationId xmlns:a16="http://schemas.microsoft.com/office/drawing/2014/main" xmlns="" id="{EF4DDBAE-361B-5D44-9842-73AE94F0CA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1915" y="1937952"/>
            <a:ext cx="3708170" cy="1903527"/>
          </a:xfrm>
          <a:prstGeom prst="rect">
            <a:avLst/>
          </a:prstGeom>
        </p:spPr>
      </p:pic>
      <p:sp>
        <p:nvSpPr>
          <p:cNvPr id="2" name="CuadroTexto 5">
            <a:extLst>
              <a:ext uri="{FF2B5EF4-FFF2-40B4-BE49-F238E27FC236}">
                <a16:creationId xmlns:a16="http://schemas.microsoft.com/office/drawing/2014/main" xmlns="" id="{97FD9E16-B613-43CB-ADA6-8E1D7890A094}"/>
              </a:ext>
            </a:extLst>
          </p:cNvPr>
          <p:cNvSpPr txBox="1"/>
          <p:nvPr/>
        </p:nvSpPr>
        <p:spPr>
          <a:xfrm>
            <a:off x="4679587" y="3756891"/>
            <a:ext cx="3166251" cy="769441"/>
          </a:xfrm>
          <a:prstGeom prst="rect">
            <a:avLst/>
          </a:prstGeom>
          <a:noFill/>
        </p:spPr>
        <p:txBody>
          <a:bodyPr wrap="none" rtlCol="0">
            <a:spAutoFit/>
          </a:bodyPr>
          <a:lstStyle/>
          <a:p>
            <a:pPr algn="ctr"/>
            <a:r>
              <a:rPr lang="es-ES" sz="4400" dirty="0" smtClean="0">
                <a:latin typeface="Bahnschrift" panose="020B0502040204020203" pitchFamily="34" charset="0"/>
                <a:ea typeface="Verdana" panose="020B0604030504040204" pitchFamily="34" charset="0"/>
              </a:rPr>
              <a:t>ENOTHTA  </a:t>
            </a:r>
            <a:r>
              <a:rPr lang="es-ES" sz="4400" dirty="0">
                <a:latin typeface="Bahnschrift" panose="020B0502040204020203" pitchFamily="34" charset="0"/>
                <a:ea typeface="Verdana" panose="020B0604030504040204" pitchFamily="34" charset="0"/>
              </a:rPr>
              <a:t>2</a:t>
            </a:r>
          </a:p>
        </p:txBody>
      </p:sp>
      <p:pic>
        <p:nvPicPr>
          <p:cNvPr id="3"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5032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F69F5D1C-D400-4BC7-8DCC-1D0A904BA48D}"/>
              </a:ext>
            </a:extLst>
          </p:cNvPr>
          <p:cNvSpPr txBox="1"/>
          <p:nvPr/>
        </p:nvSpPr>
        <p:spPr>
          <a:xfrm>
            <a:off x="4439816" y="2692671"/>
            <a:ext cx="184731" cy="646331"/>
          </a:xfrm>
          <a:prstGeom prst="rect">
            <a:avLst/>
          </a:prstGeom>
          <a:noFill/>
        </p:spPr>
        <p:txBody>
          <a:bodyPr wrap="none" rtlCol="0">
            <a:spAutoFit/>
          </a:bodyPr>
          <a:lstStyle/>
          <a:p>
            <a:endParaRPr lang="es-ES" dirty="0"/>
          </a:p>
          <a:p>
            <a:endParaRPr lang="es-ES" dirty="0"/>
          </a:p>
        </p:txBody>
      </p:sp>
      <p:sp>
        <p:nvSpPr>
          <p:cNvPr id="5" name="TextBox 4">
            <a:extLst>
              <a:ext uri="{FF2B5EF4-FFF2-40B4-BE49-F238E27FC236}">
                <a16:creationId xmlns:a16="http://schemas.microsoft.com/office/drawing/2014/main" xmlns="" id="{541178B6-28A2-4110-9F7E-0D88D7209AB0}"/>
              </a:ext>
            </a:extLst>
          </p:cNvPr>
          <p:cNvSpPr txBox="1"/>
          <p:nvPr/>
        </p:nvSpPr>
        <p:spPr>
          <a:xfrm>
            <a:off x="83123" y="1257541"/>
            <a:ext cx="8866557" cy="1077218"/>
          </a:xfrm>
          <a:prstGeom prst="rect">
            <a:avLst/>
          </a:prstGeom>
          <a:noFill/>
        </p:spPr>
        <p:txBody>
          <a:bodyPr wrap="square" rtlCol="0">
            <a:spAutoFit/>
          </a:bodyPr>
          <a:lstStyle/>
          <a:p>
            <a:pPr algn="ctr"/>
            <a:r>
              <a:rPr lang="el-GR" sz="3200" b="1" dirty="0" smtClean="0">
                <a:latin typeface="Montserrat"/>
              </a:rPr>
              <a:t>ΛΑΒΑΣΕΤΕ ΜΕΣΩ ΕΝΑ ΕΣΤΙΑΣΗ ΜΗΝΥΜΑ ΚΕΙΜΕΝΟΥ</a:t>
            </a:r>
            <a:endParaRPr lang="es-ES" sz="3200" b="1" dirty="0">
              <a:latin typeface="Montserrat"/>
            </a:endParaRPr>
          </a:p>
        </p:txBody>
      </p:sp>
      <p:sp>
        <p:nvSpPr>
          <p:cNvPr id="17" name="TextBox 16">
            <a:extLst>
              <a:ext uri="{FF2B5EF4-FFF2-40B4-BE49-F238E27FC236}">
                <a16:creationId xmlns:a16="http://schemas.microsoft.com/office/drawing/2014/main" xmlns="" id="{58B5D114-7A5B-4FBC-9E1E-DD532CA8EBCD}"/>
              </a:ext>
            </a:extLst>
          </p:cNvPr>
          <p:cNvSpPr txBox="1"/>
          <p:nvPr/>
        </p:nvSpPr>
        <p:spPr>
          <a:xfrm>
            <a:off x="9552384" y="6452004"/>
            <a:ext cx="2536464" cy="369332"/>
          </a:xfrm>
          <a:prstGeom prst="rect">
            <a:avLst/>
          </a:prstGeom>
          <a:noFill/>
        </p:spPr>
        <p:txBody>
          <a:bodyPr wrap="none" rtlCol="0">
            <a:spAutoFit/>
          </a:bodyPr>
          <a:lstStyle/>
          <a:p>
            <a:r>
              <a:rPr lang="ca-ES-valencia" dirty="0"/>
              <a:t>Fuente: @boticariagarcia</a:t>
            </a:r>
            <a:endParaRPr lang="es-ES" dirty="0"/>
          </a:p>
        </p:txBody>
      </p:sp>
      <p:grpSp>
        <p:nvGrpSpPr>
          <p:cNvPr id="21" name="Grupo 20">
            <a:extLst>
              <a:ext uri="{FF2B5EF4-FFF2-40B4-BE49-F238E27FC236}">
                <a16:creationId xmlns:a16="http://schemas.microsoft.com/office/drawing/2014/main" xmlns="" id="{948FC1B4-CE83-B24C-AA94-76FCE7D23C94}"/>
              </a:ext>
            </a:extLst>
          </p:cNvPr>
          <p:cNvGrpSpPr/>
          <p:nvPr/>
        </p:nvGrpSpPr>
        <p:grpSpPr>
          <a:xfrm>
            <a:off x="1354819" y="2241548"/>
            <a:ext cx="6769240" cy="617088"/>
            <a:chOff x="1354819" y="2241548"/>
            <a:chExt cx="6769240" cy="617088"/>
          </a:xfrm>
        </p:grpSpPr>
        <p:sp>
          <p:nvSpPr>
            <p:cNvPr id="13" name="Titulares alarmistas (clickbaiting)…">
              <a:extLst>
                <a:ext uri="{FF2B5EF4-FFF2-40B4-BE49-F238E27FC236}">
                  <a16:creationId xmlns:a16="http://schemas.microsoft.com/office/drawing/2014/main" xmlns="" id="{1E24B777-FB79-4034-B078-06FB8D1E6638}"/>
                </a:ext>
              </a:extLst>
            </p:cNvPr>
            <p:cNvSpPr txBox="1"/>
            <p:nvPr/>
          </p:nvSpPr>
          <p:spPr>
            <a:xfrm>
              <a:off x="1991544" y="2241548"/>
              <a:ext cx="6132515"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buSzPct val="123000"/>
                <a:defRPr sz="4233">
                  <a:solidFill>
                    <a:srgbClr val="000000"/>
                  </a:solidFill>
                  <a:latin typeface="Verdana"/>
                  <a:ea typeface="Verdana"/>
                  <a:cs typeface="Verdana"/>
                  <a:sym typeface="Verdana"/>
                </a:defRPr>
              </a:pPr>
              <a:r>
                <a:rPr lang="el-GR" sz="3200" dirty="0" smtClean="0">
                  <a:latin typeface="Montserrat"/>
                </a:rPr>
                <a:t>Μηνύματα ζωής ή θανάτου</a:t>
              </a:r>
              <a:endParaRPr lang="es-ES" sz="3200" dirty="0">
                <a:latin typeface="Montserrat"/>
              </a:endParaRPr>
            </a:p>
          </p:txBody>
        </p:sp>
        <p:pic>
          <p:nvPicPr>
            <p:cNvPr id="4" name="Imagen 3" descr="Icono&#10;&#10;Descripción generada automáticamente">
              <a:extLst>
                <a:ext uri="{FF2B5EF4-FFF2-40B4-BE49-F238E27FC236}">
                  <a16:creationId xmlns:a16="http://schemas.microsoft.com/office/drawing/2014/main" xmlns="" id="{FA623218-00C7-9A4D-B32A-B0C2556DF6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4819" y="2243565"/>
              <a:ext cx="615071" cy="615071"/>
            </a:xfrm>
            <a:prstGeom prst="rect">
              <a:avLst/>
            </a:prstGeom>
          </p:spPr>
        </p:pic>
      </p:grpSp>
      <p:grpSp>
        <p:nvGrpSpPr>
          <p:cNvPr id="22" name="Grupo 21">
            <a:extLst>
              <a:ext uri="{FF2B5EF4-FFF2-40B4-BE49-F238E27FC236}">
                <a16:creationId xmlns:a16="http://schemas.microsoft.com/office/drawing/2014/main" xmlns="" id="{5955A130-7923-9D49-83E7-27347BE64C74}"/>
              </a:ext>
            </a:extLst>
          </p:cNvPr>
          <p:cNvGrpSpPr/>
          <p:nvPr/>
        </p:nvGrpSpPr>
        <p:grpSpPr>
          <a:xfrm>
            <a:off x="881026" y="3143248"/>
            <a:ext cx="6661221" cy="646331"/>
            <a:chOff x="1306778" y="3015836"/>
            <a:chExt cx="6661221" cy="646331"/>
          </a:xfrm>
        </p:grpSpPr>
        <p:sp>
          <p:nvSpPr>
            <p:cNvPr id="26" name="TextBox 25">
              <a:extLst>
                <a:ext uri="{FF2B5EF4-FFF2-40B4-BE49-F238E27FC236}">
                  <a16:creationId xmlns:a16="http://schemas.microsoft.com/office/drawing/2014/main" xmlns="" id="{B1D0F8B4-C449-4CF3-B94A-EEE5257C8B7C}"/>
                </a:ext>
              </a:extLst>
            </p:cNvPr>
            <p:cNvSpPr txBox="1"/>
            <p:nvPr/>
          </p:nvSpPr>
          <p:spPr>
            <a:xfrm>
              <a:off x="1835484" y="3063830"/>
              <a:ext cx="6132515" cy="584775"/>
            </a:xfrm>
            <a:prstGeom prst="rect">
              <a:avLst/>
            </a:prstGeom>
            <a:noFill/>
          </p:spPr>
          <p:txBody>
            <a:bodyPr wrap="square">
              <a:spAutoFit/>
            </a:bodyPr>
            <a:lstStyle/>
            <a:p>
              <a:pPr algn="just" defTabSz="457200">
                <a:spcBef>
                  <a:spcPts val="1200"/>
                </a:spcBef>
                <a:buSzPct val="123000"/>
                <a:defRPr sz="4233">
                  <a:solidFill>
                    <a:srgbClr val="000000"/>
                  </a:solidFill>
                  <a:latin typeface="Verdana"/>
                  <a:ea typeface="Verdana"/>
                  <a:cs typeface="Verdana"/>
                  <a:sym typeface="Verdana"/>
                </a:defRPr>
              </a:pPr>
              <a:r>
                <a:rPr lang="es-ES" sz="3200" dirty="0">
                  <a:latin typeface="Montserrat"/>
                </a:rPr>
                <a:t> </a:t>
              </a:r>
            </a:p>
          </p:txBody>
        </p:sp>
        <p:pic>
          <p:nvPicPr>
            <p:cNvPr id="7" name="Imagen 6" descr="Icono&#10;&#10;Descripción generada automáticamente">
              <a:extLst>
                <a:ext uri="{FF2B5EF4-FFF2-40B4-BE49-F238E27FC236}">
                  <a16:creationId xmlns:a16="http://schemas.microsoft.com/office/drawing/2014/main" xmlns="" id="{5927537C-827B-F54B-9D63-8C52317494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6778" y="3015836"/>
              <a:ext cx="646331" cy="646331"/>
            </a:xfrm>
            <a:prstGeom prst="rect">
              <a:avLst/>
            </a:prstGeom>
          </p:spPr>
        </p:pic>
      </p:grpSp>
      <p:grpSp>
        <p:nvGrpSpPr>
          <p:cNvPr id="23" name="Grupo 22">
            <a:extLst>
              <a:ext uri="{FF2B5EF4-FFF2-40B4-BE49-F238E27FC236}">
                <a16:creationId xmlns:a16="http://schemas.microsoft.com/office/drawing/2014/main" xmlns="" id="{7EFB3F07-5159-1E4A-ACE0-4A5E3C28D917}"/>
              </a:ext>
            </a:extLst>
          </p:cNvPr>
          <p:cNvGrpSpPr/>
          <p:nvPr/>
        </p:nvGrpSpPr>
        <p:grpSpPr>
          <a:xfrm>
            <a:off x="1354819" y="4005064"/>
            <a:ext cx="7117445" cy="1114380"/>
            <a:chOff x="1354819" y="4005064"/>
            <a:chExt cx="7117445" cy="1114380"/>
          </a:xfrm>
        </p:grpSpPr>
        <p:sp>
          <p:nvSpPr>
            <p:cNvPr id="30" name="TextBox 29">
              <a:extLst>
                <a:ext uri="{FF2B5EF4-FFF2-40B4-BE49-F238E27FC236}">
                  <a16:creationId xmlns:a16="http://schemas.microsoft.com/office/drawing/2014/main" xmlns="" id="{E0700FB5-F6E7-44F8-89F5-2D52512A80DF}"/>
                </a:ext>
              </a:extLst>
            </p:cNvPr>
            <p:cNvSpPr txBox="1"/>
            <p:nvPr/>
          </p:nvSpPr>
          <p:spPr>
            <a:xfrm>
              <a:off x="1991544" y="4042226"/>
              <a:ext cx="6480720" cy="1077218"/>
            </a:xfrm>
            <a:prstGeom prst="rect">
              <a:avLst/>
            </a:prstGeom>
            <a:noFill/>
          </p:spPr>
          <p:txBody>
            <a:bodyPr wrap="square">
              <a:spAutoFit/>
            </a:bodyPr>
            <a:lstStyle/>
            <a:p>
              <a:pPr algn="just" defTabSz="457200">
                <a:spcBef>
                  <a:spcPts val="1200"/>
                </a:spcBef>
                <a:buSzPct val="123000"/>
                <a:defRPr sz="4233">
                  <a:solidFill>
                    <a:srgbClr val="000000"/>
                  </a:solidFill>
                  <a:latin typeface="Verdana"/>
                  <a:ea typeface="Verdana"/>
                  <a:cs typeface="Verdana"/>
                  <a:sym typeface="Verdana"/>
                </a:defRPr>
              </a:pPr>
              <a:r>
                <a:rPr lang="el-GR" sz="3200" dirty="0" smtClean="0">
                  <a:latin typeface="Montserrat"/>
                </a:rPr>
                <a:t>Σφάλματα σύνταξης και ορθογραφίας</a:t>
              </a:r>
              <a:endParaRPr lang="es-ES" sz="3200" dirty="0">
                <a:latin typeface="Montserrat"/>
              </a:endParaRPr>
            </a:p>
          </p:txBody>
        </p:sp>
        <p:pic>
          <p:nvPicPr>
            <p:cNvPr id="14" name="Imagen 13" descr="Icono&#10;&#10;Descripción generada automáticamente">
              <a:extLst>
                <a:ext uri="{FF2B5EF4-FFF2-40B4-BE49-F238E27FC236}">
                  <a16:creationId xmlns:a16="http://schemas.microsoft.com/office/drawing/2014/main" xmlns="" id="{4BB7BB38-F120-DA45-96D9-F6352D8B8B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4819" y="4005064"/>
              <a:ext cx="598290" cy="598290"/>
            </a:xfrm>
            <a:prstGeom prst="rect">
              <a:avLst/>
            </a:prstGeom>
          </p:spPr>
        </p:pic>
      </p:grpSp>
      <p:grpSp>
        <p:nvGrpSpPr>
          <p:cNvPr id="25" name="Grupo 24">
            <a:extLst>
              <a:ext uri="{FF2B5EF4-FFF2-40B4-BE49-F238E27FC236}">
                <a16:creationId xmlns:a16="http://schemas.microsoft.com/office/drawing/2014/main" xmlns="" id="{26F946E9-5D9B-2B46-8A67-30999A91E019}"/>
              </a:ext>
            </a:extLst>
          </p:cNvPr>
          <p:cNvGrpSpPr/>
          <p:nvPr/>
        </p:nvGrpSpPr>
        <p:grpSpPr>
          <a:xfrm>
            <a:off x="1332512" y="4858101"/>
            <a:ext cx="6950705" cy="676376"/>
            <a:chOff x="1332512" y="4858101"/>
            <a:chExt cx="6950705" cy="676376"/>
          </a:xfrm>
        </p:grpSpPr>
        <p:sp>
          <p:nvSpPr>
            <p:cNvPr id="24" name="TextBox 23">
              <a:extLst>
                <a:ext uri="{FF2B5EF4-FFF2-40B4-BE49-F238E27FC236}">
                  <a16:creationId xmlns:a16="http://schemas.microsoft.com/office/drawing/2014/main" xmlns="" id="{AA4CCFA3-B7AE-48F1-BD05-1037E3353FDE}"/>
                </a:ext>
              </a:extLst>
            </p:cNvPr>
            <p:cNvSpPr txBox="1"/>
            <p:nvPr/>
          </p:nvSpPr>
          <p:spPr>
            <a:xfrm>
              <a:off x="1991544" y="4949702"/>
              <a:ext cx="6291673" cy="584775"/>
            </a:xfrm>
            <a:prstGeom prst="rect">
              <a:avLst/>
            </a:prstGeom>
            <a:noFill/>
          </p:spPr>
          <p:txBody>
            <a:bodyPr wrap="square">
              <a:spAutoFit/>
            </a:bodyPr>
            <a:lstStyle/>
            <a:p>
              <a:pPr algn="just" defTabSz="457200">
                <a:spcBef>
                  <a:spcPts val="1200"/>
                </a:spcBef>
                <a:buSzPct val="123000"/>
                <a:defRPr sz="4233">
                  <a:solidFill>
                    <a:srgbClr val="000000"/>
                  </a:solidFill>
                  <a:latin typeface="Verdana"/>
                  <a:ea typeface="Verdana"/>
                  <a:cs typeface="Verdana"/>
                  <a:sym typeface="Verdana"/>
                </a:defRPr>
              </a:pPr>
              <a:r>
                <a:rPr lang="el-GR" sz="3200" dirty="0" smtClean="0">
                  <a:latin typeface="Montserrat"/>
                </a:rPr>
                <a:t>Απαίτηση για διάχυση</a:t>
              </a:r>
              <a:endParaRPr lang="es-ES" sz="3200" dirty="0">
                <a:latin typeface="Montserrat"/>
              </a:endParaRPr>
            </a:p>
          </p:txBody>
        </p:sp>
        <p:pic>
          <p:nvPicPr>
            <p:cNvPr id="19" name="Imagen 18" descr="Icono&#10;&#10;Descripción generada automáticamente">
              <a:extLst>
                <a:ext uri="{FF2B5EF4-FFF2-40B4-BE49-F238E27FC236}">
                  <a16:creationId xmlns:a16="http://schemas.microsoft.com/office/drawing/2014/main" xmlns="" id="{ED4ECD06-A4A6-BF4E-AA72-0337C20DE8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2512" y="4858101"/>
              <a:ext cx="598291" cy="598291"/>
            </a:xfrm>
            <a:prstGeom prst="rect">
              <a:avLst/>
            </a:prstGeom>
          </p:spPr>
        </p:pic>
      </p:grpSp>
      <p:pic>
        <p:nvPicPr>
          <p:cNvPr id="27" name="Gráfico 26" descr="Detener contorno">
            <a:extLst>
              <a:ext uri="{FF2B5EF4-FFF2-40B4-BE49-F238E27FC236}">
                <a16:creationId xmlns:a16="http://schemas.microsoft.com/office/drawing/2014/main" xmlns="" id="{AEEC6527-A373-464D-8A9E-45631C9ABB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949680" y="207843"/>
            <a:ext cx="3032569" cy="2304125"/>
          </a:xfrm>
          <a:prstGeom prst="rect">
            <a:avLst/>
          </a:prstGeom>
        </p:spPr>
      </p:pic>
      <p:sp>
        <p:nvSpPr>
          <p:cNvPr id="28" name="TextBox 3">
            <a:extLst>
              <a:ext uri="{FF2B5EF4-FFF2-40B4-BE49-F238E27FC236}">
                <a16:creationId xmlns:a16="http://schemas.microsoft.com/office/drawing/2014/main" xmlns="" id="{4885A34F-90E5-4471-9906-FEDB5D5442BF}"/>
              </a:ext>
            </a:extLst>
          </p:cNvPr>
          <p:cNvSpPr txBox="1"/>
          <p:nvPr/>
        </p:nvSpPr>
        <p:spPr>
          <a:xfrm>
            <a:off x="9385845" y="667409"/>
            <a:ext cx="2160240" cy="2246769"/>
          </a:xfrm>
          <a:prstGeom prst="rect">
            <a:avLst/>
          </a:prstGeom>
          <a:noFill/>
        </p:spPr>
        <p:txBody>
          <a:bodyPr wrap="square" rtlCol="0">
            <a:spAutoFit/>
          </a:bodyPr>
          <a:lstStyle/>
          <a:p>
            <a:pPr algn="ctr"/>
            <a:r>
              <a:rPr lang="el-GR" sz="2800" b="1" dirty="0" smtClean="0"/>
              <a:t>Απευθύνονται στα συναισθήματα σας</a:t>
            </a:r>
            <a:endParaRPr lang="es-ES" sz="2800" b="1" dirty="0" smtClean="0"/>
          </a:p>
          <a:p>
            <a:pPr algn="ctr"/>
            <a:endParaRPr lang="es-ES" sz="2800" b="1" dirty="0"/>
          </a:p>
        </p:txBody>
      </p:sp>
      <p:sp>
        <p:nvSpPr>
          <p:cNvPr id="29" name="Rectángulo 12">
            <a:extLst>
              <a:ext uri="{FF2B5EF4-FFF2-40B4-BE49-F238E27FC236}">
                <a16:creationId xmlns:a16="http://schemas.microsoft.com/office/drawing/2014/main" xmlns="" id="{2FFBC7D8-963A-4CEB-ADAE-172992ED2803}"/>
              </a:ext>
            </a:extLst>
          </p:cNvPr>
          <p:cNvSpPr/>
          <p:nvPr/>
        </p:nvSpPr>
        <p:spPr>
          <a:xfrm>
            <a:off x="551384" y="383199"/>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ΝΑ ΑΝΑΓΝΩΡΙΖΕΤΕ ΤΙΣ ΨΕΥΔΕΙΣ ΕΙΔΗΣΕΙΣ ΥΓΕΙΑΣ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31" name="30 - Ορθογώνιο"/>
          <p:cNvSpPr/>
          <p:nvPr/>
        </p:nvSpPr>
        <p:spPr>
          <a:xfrm>
            <a:off x="4443753" y="3244334"/>
            <a:ext cx="6414769" cy="646331"/>
          </a:xfrm>
          <a:prstGeom prst="rect">
            <a:avLst/>
          </a:prstGeom>
        </p:spPr>
        <p:txBody>
          <a:bodyPr wrap="none">
            <a:spAutoFit/>
          </a:bodyPr>
          <a:lstStyle/>
          <a:p>
            <a:r>
              <a:rPr lang="el-GR" sz="3600" dirty="0" smtClean="0"/>
              <a:t>Επιχειρηματολογία από την αρχή</a:t>
            </a:r>
            <a:endParaRPr lang="el-GR" sz="3600" dirty="0"/>
          </a:p>
        </p:txBody>
      </p:sp>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75309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F69F5D1C-D400-4BC7-8DCC-1D0A904BA48D}"/>
              </a:ext>
            </a:extLst>
          </p:cNvPr>
          <p:cNvSpPr txBox="1"/>
          <p:nvPr/>
        </p:nvSpPr>
        <p:spPr>
          <a:xfrm>
            <a:off x="4439816" y="2692671"/>
            <a:ext cx="184731" cy="646331"/>
          </a:xfrm>
          <a:prstGeom prst="rect">
            <a:avLst/>
          </a:prstGeom>
          <a:noFill/>
        </p:spPr>
        <p:txBody>
          <a:bodyPr wrap="none" rtlCol="0">
            <a:spAutoFit/>
          </a:bodyPr>
          <a:lstStyle/>
          <a:p>
            <a:endParaRPr lang="es-ES" dirty="0"/>
          </a:p>
          <a:p>
            <a:endParaRPr lang="es-ES" dirty="0"/>
          </a:p>
        </p:txBody>
      </p:sp>
      <p:sp>
        <p:nvSpPr>
          <p:cNvPr id="12" name="Titulares alarmistas (clickbaiting)…">
            <a:extLst>
              <a:ext uri="{FF2B5EF4-FFF2-40B4-BE49-F238E27FC236}">
                <a16:creationId xmlns:a16="http://schemas.microsoft.com/office/drawing/2014/main" xmlns="" id="{74937A3D-D98D-47CD-9609-645DFEFB46BC}"/>
              </a:ext>
            </a:extLst>
          </p:cNvPr>
          <p:cNvSpPr txBox="1"/>
          <p:nvPr/>
        </p:nvSpPr>
        <p:spPr>
          <a:xfrm>
            <a:off x="3719736" y="2920036"/>
            <a:ext cx="7809727" cy="1661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defTabSz="457200">
              <a:lnSpc>
                <a:spcPct val="150000"/>
              </a:lnSpc>
              <a:spcBef>
                <a:spcPts val="1200"/>
              </a:spcBef>
              <a:buSzPct val="123000"/>
              <a:defRPr sz="4233">
                <a:solidFill>
                  <a:srgbClr val="000000"/>
                </a:solidFill>
                <a:latin typeface="Verdana"/>
                <a:ea typeface="Verdana"/>
                <a:cs typeface="Verdana"/>
                <a:sym typeface="Verdana"/>
              </a:defRPr>
            </a:pPr>
            <a:r>
              <a:rPr lang="el-GR" sz="3600" dirty="0" smtClean="0">
                <a:latin typeface="Montserrat"/>
              </a:rPr>
              <a:t>Βίντεο, εικόνες και μηνύματα μπορεί να είναι ψευδείς ειδήσεις</a:t>
            </a:r>
            <a:endParaRPr lang="es-ES" sz="3600" dirty="0">
              <a:latin typeface="Montserrat"/>
            </a:endParaRPr>
          </a:p>
        </p:txBody>
      </p:sp>
      <p:pic>
        <p:nvPicPr>
          <p:cNvPr id="6" name="Picture 5">
            <a:extLst>
              <a:ext uri="{FF2B5EF4-FFF2-40B4-BE49-F238E27FC236}">
                <a16:creationId xmlns:a16="http://schemas.microsoft.com/office/drawing/2014/main" xmlns="" id="{59688267-5E4B-451A-A72D-52008EDB563F}"/>
              </a:ext>
            </a:extLst>
          </p:cNvPr>
          <p:cNvPicPr>
            <a:picLocks noChangeAspect="1"/>
          </p:cNvPicPr>
          <p:nvPr/>
        </p:nvPicPr>
        <p:blipFill rotWithShape="1">
          <a:blip r:embed="rId5"/>
          <a:srcRect l="33330" t="6951" r="35714" b="6951"/>
          <a:stretch/>
        </p:blipFill>
        <p:spPr>
          <a:xfrm>
            <a:off x="551384" y="1209451"/>
            <a:ext cx="3168352" cy="5053248"/>
          </a:xfrm>
          <a:prstGeom prst="rect">
            <a:avLst/>
          </a:prstGeom>
        </p:spPr>
      </p:pic>
      <p:pic>
        <p:nvPicPr>
          <p:cNvPr id="13" name="Gráfico 12" descr="Detener contorno">
            <a:extLst>
              <a:ext uri="{FF2B5EF4-FFF2-40B4-BE49-F238E27FC236}">
                <a16:creationId xmlns:a16="http://schemas.microsoft.com/office/drawing/2014/main" xmlns="" id="{BA4C19E3-C245-4FD2-963A-9F2D8C654C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949680" y="207843"/>
            <a:ext cx="3032569" cy="2304125"/>
          </a:xfrm>
          <a:prstGeom prst="rect">
            <a:avLst/>
          </a:prstGeom>
        </p:spPr>
      </p:pic>
      <p:sp>
        <p:nvSpPr>
          <p:cNvPr id="14" name="TextBox 3">
            <a:extLst>
              <a:ext uri="{FF2B5EF4-FFF2-40B4-BE49-F238E27FC236}">
                <a16:creationId xmlns:a16="http://schemas.microsoft.com/office/drawing/2014/main" xmlns="" id="{D5F31BBB-F857-42B9-9637-D92FFCC45A1E}"/>
              </a:ext>
            </a:extLst>
          </p:cNvPr>
          <p:cNvSpPr txBox="1"/>
          <p:nvPr/>
        </p:nvSpPr>
        <p:spPr>
          <a:xfrm>
            <a:off x="9385845" y="667409"/>
            <a:ext cx="2160240" cy="2246769"/>
          </a:xfrm>
          <a:prstGeom prst="rect">
            <a:avLst/>
          </a:prstGeom>
          <a:noFill/>
        </p:spPr>
        <p:txBody>
          <a:bodyPr wrap="square" rtlCol="0">
            <a:spAutoFit/>
          </a:bodyPr>
          <a:lstStyle/>
          <a:p>
            <a:pPr algn="ctr"/>
            <a:r>
              <a:rPr lang="el-GR" sz="2800" b="1" dirty="0" smtClean="0"/>
              <a:t>Απευθύνονται στα συναισθήματα σας</a:t>
            </a:r>
            <a:endParaRPr lang="es-ES" sz="2800" b="1" dirty="0" smtClean="0"/>
          </a:p>
          <a:p>
            <a:pPr algn="ctr"/>
            <a:endParaRPr lang="es-ES" sz="2800" b="1" dirty="0"/>
          </a:p>
        </p:txBody>
      </p:sp>
      <p:sp>
        <p:nvSpPr>
          <p:cNvPr id="15" name="Rectángulo 12">
            <a:extLst>
              <a:ext uri="{FF2B5EF4-FFF2-40B4-BE49-F238E27FC236}">
                <a16:creationId xmlns:a16="http://schemas.microsoft.com/office/drawing/2014/main" xmlns="" id="{6C883FA6-4CDB-4E9F-AFAC-ECFDDD9E127B}"/>
              </a:ext>
            </a:extLst>
          </p:cNvPr>
          <p:cNvSpPr/>
          <p:nvPr/>
        </p:nvSpPr>
        <p:spPr>
          <a:xfrm>
            <a:off x="551384" y="383199"/>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ΝΑ ΑΝΑΓΝΩΡΙΖΕΤΕ ΤΙΣ ΨΕΥΔΕΙΣ ΕΙΔΗΣΕΙΣ ΥΓΕΙΑΣ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96251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2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10" name="Rectángulo 25">
            <a:extLst>
              <a:ext uri="{FF2B5EF4-FFF2-40B4-BE49-F238E27FC236}">
                <a16:creationId xmlns:a16="http://schemas.microsoft.com/office/drawing/2014/main" xmlns="" id="{FE8EC4F5-CA47-A744-9D78-91345BF96742}"/>
              </a:ext>
            </a:extLst>
          </p:cNvPr>
          <p:cNvSpPr/>
          <p:nvPr/>
        </p:nvSpPr>
        <p:spPr>
          <a:xfrm>
            <a:off x="506887" y="1344054"/>
            <a:ext cx="11178225" cy="1754326"/>
          </a:xfrm>
          <a:prstGeom prst="rect">
            <a:avLst/>
          </a:prstGeom>
        </p:spPr>
        <p:txBody>
          <a:bodyPr wrap="square">
            <a:spAutoFit/>
          </a:bodyPr>
          <a:lstStyle/>
          <a:p>
            <a:pPr algn="just"/>
            <a:r>
              <a:rPr lang="el-GR" sz="3600" dirty="0" smtClean="0">
                <a:latin typeface="Montserrat Light" pitchFamily="2" charset="77"/>
                <a:ea typeface="Calibri" panose="020F0502020204030204" pitchFamily="34" charset="0"/>
                <a:cs typeface="Times New Roman" panose="02020603050405020304" pitchFamily="18" charset="0"/>
              </a:rPr>
              <a:t>Υπάρχουν οντότητες που μπορούν να σας βοηθήσουν να ελέγξετε εάν οι πληροφορίες που κυκλοφορούν στα κοινωνικά μέσα είναι αληθείς ή ψευδείς</a:t>
            </a:r>
            <a:endParaRPr lang="en-US" sz="3600" dirty="0">
              <a:latin typeface="Montserrat Light" pitchFamily="2" charset="77"/>
              <a:ea typeface="Calibri" panose="020F0502020204030204" pitchFamily="34" charset="0"/>
              <a:cs typeface="Times New Roman" panose="02020603050405020304" pitchFamily="18" charset="0"/>
            </a:endParaRPr>
          </a:p>
        </p:txBody>
      </p:sp>
      <p:pic>
        <p:nvPicPr>
          <p:cNvPr id="12" name="Screenshot 2020-09-02 at 10.58.59.png" descr="Screenshot 2020-09-02 at 10.58.59.png">
            <a:extLst>
              <a:ext uri="{FF2B5EF4-FFF2-40B4-BE49-F238E27FC236}">
                <a16:creationId xmlns:a16="http://schemas.microsoft.com/office/drawing/2014/main" xmlns="" id="{C1D8CFA9-3D96-8A4B-84EE-9A98E9D09571}"/>
              </a:ext>
            </a:extLst>
          </p:cNvPr>
          <p:cNvPicPr>
            <a:picLocks noChangeAspect="1"/>
          </p:cNvPicPr>
          <p:nvPr/>
        </p:nvPicPr>
        <p:blipFill rotWithShape="1">
          <a:blip r:embed="rId5"/>
          <a:srcRect t="-2838" r="72381" b="84055"/>
          <a:stretch/>
        </p:blipFill>
        <p:spPr>
          <a:xfrm>
            <a:off x="977636" y="3201539"/>
            <a:ext cx="5507476" cy="1643399"/>
          </a:xfrm>
          <a:prstGeom prst="rect">
            <a:avLst/>
          </a:prstGeom>
          <a:ln w="12700">
            <a:miter lim="400000"/>
          </a:ln>
        </p:spPr>
      </p:pic>
      <p:pic>
        <p:nvPicPr>
          <p:cNvPr id="4" name="Imagen 3" descr="Imagen que contiene dibujo&#10;&#10;Descripción generada automáticamente">
            <a:extLst>
              <a:ext uri="{FF2B5EF4-FFF2-40B4-BE49-F238E27FC236}">
                <a16:creationId xmlns:a16="http://schemas.microsoft.com/office/drawing/2014/main" xmlns="" id="{3BD98488-DAF0-3840-BBDA-6071292765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448" y="5265750"/>
            <a:ext cx="5334000" cy="939800"/>
          </a:xfrm>
          <a:prstGeom prst="rect">
            <a:avLst/>
          </a:prstGeom>
        </p:spPr>
      </p:pic>
      <p:pic>
        <p:nvPicPr>
          <p:cNvPr id="14" name="Imagen 13" descr="Captura de pantalla de un celular con letras&#10;&#10;Descripción generada automáticamente">
            <a:extLst>
              <a:ext uri="{FF2B5EF4-FFF2-40B4-BE49-F238E27FC236}">
                <a16:creationId xmlns:a16="http://schemas.microsoft.com/office/drawing/2014/main" xmlns="" id="{2B3203A7-02BA-A444-978B-B7A3D247D2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2144" y="3393186"/>
            <a:ext cx="3995869" cy="2565909"/>
          </a:xfrm>
          <a:prstGeom prst="rect">
            <a:avLst/>
          </a:prstGeom>
        </p:spPr>
      </p:pic>
      <p:sp>
        <p:nvSpPr>
          <p:cNvPr id="13" name="Rectángulo 12">
            <a:extLst>
              <a:ext uri="{FF2B5EF4-FFF2-40B4-BE49-F238E27FC236}">
                <a16:creationId xmlns:a16="http://schemas.microsoft.com/office/drawing/2014/main" xmlns="" id="{1111DBF7-8DC6-4811-AC99-7B175016BCA0}"/>
              </a:ext>
            </a:extLst>
          </p:cNvPr>
          <p:cNvSpPr/>
          <p:nvPr/>
        </p:nvSpPr>
        <p:spPr>
          <a:xfrm>
            <a:off x="551384" y="383199"/>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ΝΑ ΑΝΑΓΝΩΡΙΖΕΤΕ ΤΙΣ ΨΕΥΔΕΙΣ ΕΙΔΗΣΕΙΣ ΥΓΕΙΑΣ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pic>
        <p:nvPicPr>
          <p:cNvPr id="2"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039799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3" name="Rectángulo 12">
            <a:extLst>
              <a:ext uri="{FF2B5EF4-FFF2-40B4-BE49-F238E27FC236}">
                <a16:creationId xmlns:a16="http://schemas.microsoft.com/office/drawing/2014/main" xmlns="" id="{F697D763-D40B-422F-8117-6B49EAB82CA9}"/>
              </a:ext>
            </a:extLst>
          </p:cNvPr>
          <p:cNvSpPr/>
          <p:nvPr/>
        </p:nvSpPr>
        <p:spPr>
          <a:xfrm>
            <a:off x="551384" y="383199"/>
            <a:ext cx="11186160" cy="461665"/>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ΝΑ ΑΝΑΓΝΩΡΙΖΕΤΕ ΤΙΣ ΨΕΥΔΕΙΣ ΕΙΔΗΣΕΙΣ ΥΓΕΙΑΣ</a:t>
            </a:r>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541178B6-28A2-4110-9F7E-0D88D7209AB0}"/>
              </a:ext>
            </a:extLst>
          </p:cNvPr>
          <p:cNvSpPr txBox="1"/>
          <p:nvPr/>
        </p:nvSpPr>
        <p:spPr>
          <a:xfrm>
            <a:off x="2495600" y="1085155"/>
            <a:ext cx="2160240" cy="954107"/>
          </a:xfrm>
          <a:prstGeom prst="rect">
            <a:avLst/>
          </a:prstGeom>
          <a:noFill/>
        </p:spPr>
        <p:txBody>
          <a:bodyPr wrap="square" rtlCol="0">
            <a:spAutoFit/>
          </a:bodyPr>
          <a:lstStyle/>
          <a:p>
            <a:pPr algn="ctr"/>
            <a:r>
              <a:rPr lang="el-GR" sz="2800" b="1" dirty="0" smtClean="0"/>
              <a:t>Να είστε διστακτικοί </a:t>
            </a:r>
            <a:r>
              <a:rPr lang="ca-ES-valencia" sz="2800" b="1" dirty="0" smtClean="0"/>
              <a:t>:</a:t>
            </a:r>
            <a:endParaRPr lang="es-ES" sz="2800" b="1" dirty="0"/>
          </a:p>
        </p:txBody>
      </p:sp>
      <p:pic>
        <p:nvPicPr>
          <p:cNvPr id="17" name="flecha roja" descr="flecha roja">
            <a:hlinkClick r:id="" action="ppaction://media"/>
            <a:extLst>
              <a:ext uri="{FF2B5EF4-FFF2-40B4-BE49-F238E27FC236}">
                <a16:creationId xmlns:a16="http://schemas.microsoft.com/office/drawing/2014/main" xmlns="" id="{4D750361-7D0A-804E-B29C-6D36D7080076}"/>
              </a:ext>
            </a:extLst>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0" y="1071027"/>
            <a:ext cx="1306180" cy="1306180"/>
          </a:xfrm>
          <a:prstGeom prst="rect">
            <a:avLst/>
          </a:prstGeom>
        </p:spPr>
      </p:pic>
      <p:sp>
        <p:nvSpPr>
          <p:cNvPr id="4" name="TextBox 3">
            <a:extLst>
              <a:ext uri="{FF2B5EF4-FFF2-40B4-BE49-F238E27FC236}">
                <a16:creationId xmlns:a16="http://schemas.microsoft.com/office/drawing/2014/main" xmlns="" id="{77520687-D70E-42D5-87F6-00C93B5B90CA}"/>
              </a:ext>
            </a:extLst>
          </p:cNvPr>
          <p:cNvSpPr txBox="1"/>
          <p:nvPr/>
        </p:nvSpPr>
        <p:spPr>
          <a:xfrm>
            <a:off x="650536" y="2411231"/>
            <a:ext cx="2160240" cy="1815882"/>
          </a:xfrm>
          <a:prstGeom prst="rect">
            <a:avLst/>
          </a:prstGeom>
          <a:noFill/>
        </p:spPr>
        <p:txBody>
          <a:bodyPr wrap="square" rtlCol="0">
            <a:spAutoFit/>
          </a:bodyPr>
          <a:lstStyle/>
          <a:p>
            <a:pPr algn="ctr"/>
            <a:r>
              <a:rPr lang="el-GR" sz="2800" b="1" dirty="0" smtClean="0"/>
              <a:t>Απευθύνονται στα συναισθήματα σας</a:t>
            </a:r>
            <a:endParaRPr lang="es-ES" sz="2800" b="1" dirty="0"/>
          </a:p>
        </p:txBody>
      </p:sp>
      <p:grpSp>
        <p:nvGrpSpPr>
          <p:cNvPr id="31" name="Grupo 30">
            <a:extLst>
              <a:ext uri="{FF2B5EF4-FFF2-40B4-BE49-F238E27FC236}">
                <a16:creationId xmlns:a16="http://schemas.microsoft.com/office/drawing/2014/main" xmlns="" id="{E1D0CCFF-85D9-6249-A720-E9344ECB974B}"/>
              </a:ext>
            </a:extLst>
          </p:cNvPr>
          <p:cNvGrpSpPr/>
          <p:nvPr/>
        </p:nvGrpSpPr>
        <p:grpSpPr>
          <a:xfrm>
            <a:off x="3027645" y="1609473"/>
            <a:ext cx="9164355" cy="479858"/>
            <a:chOff x="3027645" y="1609473"/>
            <a:chExt cx="9164355" cy="479858"/>
          </a:xfrm>
        </p:grpSpPr>
        <p:sp>
          <p:nvSpPr>
            <p:cNvPr id="13" name="TextBox 12">
              <a:extLst>
                <a:ext uri="{FF2B5EF4-FFF2-40B4-BE49-F238E27FC236}">
                  <a16:creationId xmlns:a16="http://schemas.microsoft.com/office/drawing/2014/main" xmlns="" id="{154D2F07-2FC8-4B29-8380-32A4953CC158}"/>
                </a:ext>
              </a:extLst>
            </p:cNvPr>
            <p:cNvSpPr txBox="1"/>
            <p:nvPr/>
          </p:nvSpPr>
          <p:spPr>
            <a:xfrm>
              <a:off x="3675108" y="1618570"/>
              <a:ext cx="8516892" cy="461665"/>
            </a:xfrm>
            <a:prstGeom prst="rect">
              <a:avLst/>
            </a:prstGeom>
            <a:noFill/>
          </p:spPr>
          <p:txBody>
            <a:bodyPr wrap="square">
              <a:spAutoFit/>
            </a:bodyPr>
            <a:lstStyle/>
            <a:p>
              <a:r>
                <a:rPr lang="el-GR" sz="2400" b="1" dirty="0" smtClean="0">
                  <a:latin typeface="Montserrat"/>
                </a:rPr>
                <a:t>          Αν σας υπόσχονται άμεση θεραπεία</a:t>
              </a:r>
              <a:endParaRPr lang="en-US" sz="2400" b="1" dirty="0">
                <a:latin typeface="Montserrat"/>
              </a:endParaRPr>
            </a:p>
          </p:txBody>
        </p:sp>
        <p:pic>
          <p:nvPicPr>
            <p:cNvPr id="19" name="Imagen 18" descr="Icono&#10;&#10;Descripción generada automáticamente">
              <a:extLst>
                <a:ext uri="{FF2B5EF4-FFF2-40B4-BE49-F238E27FC236}">
                  <a16:creationId xmlns:a16="http://schemas.microsoft.com/office/drawing/2014/main" xmlns="" id="{58E0FE8C-C1F2-4346-B47A-69B4D04B17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7645" y="1609473"/>
              <a:ext cx="479858" cy="479858"/>
            </a:xfrm>
            <a:prstGeom prst="rect">
              <a:avLst/>
            </a:prstGeom>
          </p:spPr>
        </p:pic>
      </p:grpSp>
      <p:pic>
        <p:nvPicPr>
          <p:cNvPr id="39" name="Imagen 38" descr="Icono&#10;&#10;Descripción generada automáticamente">
            <a:extLst>
              <a:ext uri="{FF2B5EF4-FFF2-40B4-BE49-F238E27FC236}">
                <a16:creationId xmlns:a16="http://schemas.microsoft.com/office/drawing/2014/main" xmlns="" id="{431E3822-7B3E-854F-A31C-788216DAF7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2484" y="4834383"/>
            <a:ext cx="1142256" cy="1142256"/>
          </a:xfrm>
          <a:prstGeom prst="rect">
            <a:avLst/>
          </a:prstGeom>
        </p:spPr>
      </p:pic>
      <p:pic>
        <p:nvPicPr>
          <p:cNvPr id="40" name="Imagen 39" descr="Icono&#10;&#10;Descripción generada automáticamente">
            <a:extLst>
              <a:ext uri="{FF2B5EF4-FFF2-40B4-BE49-F238E27FC236}">
                <a16:creationId xmlns:a16="http://schemas.microsoft.com/office/drawing/2014/main" xmlns="" id="{F2E0F835-9870-9447-897F-48FA18849F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6364" y="5117198"/>
            <a:ext cx="782216" cy="782216"/>
          </a:xfrm>
          <a:prstGeom prst="rect">
            <a:avLst/>
          </a:prstGeom>
        </p:spPr>
      </p:pic>
      <p:pic>
        <p:nvPicPr>
          <p:cNvPr id="2" name="Εγγεγραμμένος ήχος">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212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92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541178B6-28A2-4110-9F7E-0D88D7209AB0}"/>
              </a:ext>
            </a:extLst>
          </p:cNvPr>
          <p:cNvSpPr txBox="1"/>
          <p:nvPr/>
        </p:nvSpPr>
        <p:spPr>
          <a:xfrm>
            <a:off x="2495600" y="1085155"/>
            <a:ext cx="2160240" cy="769441"/>
          </a:xfrm>
          <a:prstGeom prst="rect">
            <a:avLst/>
          </a:prstGeom>
          <a:noFill/>
        </p:spPr>
        <p:txBody>
          <a:bodyPr wrap="square" rtlCol="0">
            <a:spAutoFit/>
          </a:bodyPr>
          <a:lstStyle/>
          <a:p>
            <a:pPr algn="ctr"/>
            <a:r>
              <a:rPr lang="el-GR" sz="1600" b="1" dirty="0" smtClean="0"/>
              <a:t>ΝΑ ΕΙΣΤΕ </a:t>
            </a:r>
            <a:r>
              <a:rPr lang="el-GR" b="1" dirty="0" smtClean="0"/>
              <a:t>ΔΣΤΑΚΤΙΚΟΙ</a:t>
            </a:r>
            <a:r>
              <a:rPr lang="ca-ES-valencia" sz="2800" b="1" dirty="0" smtClean="0"/>
              <a:t>:</a:t>
            </a:r>
            <a:endParaRPr lang="es-ES" sz="2800" b="1" dirty="0"/>
          </a:p>
        </p:txBody>
      </p:sp>
      <p:pic>
        <p:nvPicPr>
          <p:cNvPr id="17" name="flecha roja" descr="flecha roja">
            <a:hlinkClick r:id="" action="ppaction://media"/>
            <a:extLst>
              <a:ext uri="{FF2B5EF4-FFF2-40B4-BE49-F238E27FC236}">
                <a16:creationId xmlns:a16="http://schemas.microsoft.com/office/drawing/2014/main" xmlns="" id="{4D750361-7D0A-804E-B29C-6D36D7080076}"/>
              </a:ext>
            </a:extLst>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0" y="1071027"/>
            <a:ext cx="1306180" cy="1306180"/>
          </a:xfrm>
          <a:prstGeom prst="rect">
            <a:avLst/>
          </a:prstGeom>
        </p:spPr>
      </p:pic>
      <p:sp>
        <p:nvSpPr>
          <p:cNvPr id="4" name="TextBox 3">
            <a:extLst>
              <a:ext uri="{FF2B5EF4-FFF2-40B4-BE49-F238E27FC236}">
                <a16:creationId xmlns:a16="http://schemas.microsoft.com/office/drawing/2014/main" xmlns="" id="{77520687-D70E-42D5-87F6-00C93B5B90CA}"/>
              </a:ext>
            </a:extLst>
          </p:cNvPr>
          <p:cNvSpPr txBox="1"/>
          <p:nvPr/>
        </p:nvSpPr>
        <p:spPr>
          <a:xfrm>
            <a:off x="650536" y="2411231"/>
            <a:ext cx="2160240" cy="2246769"/>
          </a:xfrm>
          <a:prstGeom prst="rect">
            <a:avLst/>
          </a:prstGeom>
          <a:noFill/>
        </p:spPr>
        <p:txBody>
          <a:bodyPr wrap="square" rtlCol="0">
            <a:spAutoFit/>
          </a:bodyPr>
          <a:lstStyle/>
          <a:p>
            <a:pPr algn="ctr"/>
            <a:r>
              <a:rPr lang="el-GR" sz="2800" b="1" dirty="0" smtClean="0"/>
              <a:t>Απευθύνονται στα συναισθήματα σας</a:t>
            </a:r>
            <a:endParaRPr lang="es-ES" sz="2800" b="1" dirty="0" smtClean="0"/>
          </a:p>
          <a:p>
            <a:pPr algn="ctr"/>
            <a:endParaRPr lang="es-ES" sz="2800" b="1" dirty="0"/>
          </a:p>
        </p:txBody>
      </p:sp>
      <p:grpSp>
        <p:nvGrpSpPr>
          <p:cNvPr id="31" name="Grupo 30">
            <a:extLst>
              <a:ext uri="{FF2B5EF4-FFF2-40B4-BE49-F238E27FC236}">
                <a16:creationId xmlns:a16="http://schemas.microsoft.com/office/drawing/2014/main" xmlns="" id="{E1D0CCFF-85D9-6249-A720-E9344ECB974B}"/>
              </a:ext>
            </a:extLst>
          </p:cNvPr>
          <p:cNvGrpSpPr/>
          <p:nvPr/>
        </p:nvGrpSpPr>
        <p:grpSpPr>
          <a:xfrm>
            <a:off x="3027645" y="1609473"/>
            <a:ext cx="9164355" cy="479858"/>
            <a:chOff x="3027645" y="1609473"/>
            <a:chExt cx="9164355" cy="479858"/>
          </a:xfrm>
        </p:grpSpPr>
        <p:sp>
          <p:nvSpPr>
            <p:cNvPr id="13" name="TextBox 12">
              <a:extLst>
                <a:ext uri="{FF2B5EF4-FFF2-40B4-BE49-F238E27FC236}">
                  <a16:creationId xmlns:a16="http://schemas.microsoft.com/office/drawing/2014/main" xmlns="" id="{154D2F07-2FC8-4B29-8380-32A4953CC158}"/>
                </a:ext>
              </a:extLst>
            </p:cNvPr>
            <p:cNvSpPr txBox="1"/>
            <p:nvPr/>
          </p:nvSpPr>
          <p:spPr>
            <a:xfrm>
              <a:off x="3675108" y="1618570"/>
              <a:ext cx="8516892" cy="461665"/>
            </a:xfrm>
            <a:prstGeom prst="rect">
              <a:avLst/>
            </a:prstGeom>
            <a:noFill/>
          </p:spPr>
          <p:txBody>
            <a:bodyPr wrap="square">
              <a:spAutoFit/>
            </a:bodyPr>
            <a:lstStyle/>
            <a:p>
              <a:r>
                <a:rPr lang="el-GR" sz="2400" dirty="0" smtClean="0">
                  <a:latin typeface="Montserrat"/>
                </a:rPr>
                <a:t>Υπόσχονται μια αδύνατη ή γρήγορη ανάκαμψη</a:t>
              </a:r>
              <a:endParaRPr lang="en-US" sz="2400" dirty="0">
                <a:latin typeface="Montserrat"/>
              </a:endParaRPr>
            </a:p>
          </p:txBody>
        </p:sp>
        <p:pic>
          <p:nvPicPr>
            <p:cNvPr id="19" name="Imagen 18" descr="Icono&#10;&#10;Descripción generada automáticamente">
              <a:extLst>
                <a:ext uri="{FF2B5EF4-FFF2-40B4-BE49-F238E27FC236}">
                  <a16:creationId xmlns:a16="http://schemas.microsoft.com/office/drawing/2014/main" xmlns="" id="{58E0FE8C-C1F2-4346-B47A-69B4D04B17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7645" y="1609473"/>
              <a:ext cx="479858" cy="479858"/>
            </a:xfrm>
            <a:prstGeom prst="rect">
              <a:avLst/>
            </a:prstGeom>
          </p:spPr>
        </p:pic>
      </p:grpSp>
      <p:grpSp>
        <p:nvGrpSpPr>
          <p:cNvPr id="32" name="Grupo 31">
            <a:extLst>
              <a:ext uri="{FF2B5EF4-FFF2-40B4-BE49-F238E27FC236}">
                <a16:creationId xmlns:a16="http://schemas.microsoft.com/office/drawing/2014/main" xmlns="" id="{AA0591BE-2ECE-0044-B116-EB47DFBFB9A5}"/>
              </a:ext>
            </a:extLst>
          </p:cNvPr>
          <p:cNvGrpSpPr/>
          <p:nvPr/>
        </p:nvGrpSpPr>
        <p:grpSpPr>
          <a:xfrm>
            <a:off x="3009528" y="2150028"/>
            <a:ext cx="9182472" cy="566192"/>
            <a:chOff x="3009528" y="2150028"/>
            <a:chExt cx="9182472" cy="566192"/>
          </a:xfrm>
        </p:grpSpPr>
        <p:sp>
          <p:nvSpPr>
            <p:cNvPr id="2" name="TextBox 1">
              <a:extLst>
                <a:ext uri="{FF2B5EF4-FFF2-40B4-BE49-F238E27FC236}">
                  <a16:creationId xmlns:a16="http://schemas.microsoft.com/office/drawing/2014/main" xmlns="" id="{57D79E51-B248-436F-98AA-C4CE5C519635}"/>
                </a:ext>
              </a:extLst>
            </p:cNvPr>
            <p:cNvSpPr txBox="1"/>
            <p:nvPr/>
          </p:nvSpPr>
          <p:spPr>
            <a:xfrm>
              <a:off x="3675108" y="2175247"/>
              <a:ext cx="8516892" cy="461665"/>
            </a:xfrm>
            <a:prstGeom prst="rect">
              <a:avLst/>
            </a:prstGeom>
            <a:noFill/>
          </p:spPr>
          <p:txBody>
            <a:bodyPr wrap="square">
              <a:spAutoFit/>
            </a:bodyPr>
            <a:lstStyle/>
            <a:p>
              <a:r>
                <a:rPr lang="el-GR" sz="2400" b="1" dirty="0" smtClean="0">
                  <a:latin typeface="Montserrat"/>
                </a:rPr>
                <a:t>Οι συστάσεις τους βασίζονται σε μία μόνο μελέτη</a:t>
              </a:r>
              <a:endParaRPr lang="es-ES" sz="2400" b="1" dirty="0">
                <a:latin typeface="Montserrat"/>
              </a:endParaRPr>
            </a:p>
          </p:txBody>
        </p:sp>
        <p:pic>
          <p:nvPicPr>
            <p:cNvPr id="30" name="Imagen 29" descr="Icono&#10;&#10;Descripción generada automáticamente">
              <a:extLst>
                <a:ext uri="{FF2B5EF4-FFF2-40B4-BE49-F238E27FC236}">
                  <a16:creationId xmlns:a16="http://schemas.microsoft.com/office/drawing/2014/main" xmlns="" id="{3D5DC2A1-7548-7149-B130-4DFB110D5B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9528" y="2150028"/>
              <a:ext cx="566192" cy="566192"/>
            </a:xfrm>
            <a:prstGeom prst="rect">
              <a:avLst/>
            </a:prstGeom>
          </p:spPr>
        </p:pic>
      </p:grpSp>
      <p:pic>
        <p:nvPicPr>
          <p:cNvPr id="14" name="Imagen 13" descr="Icono&#10;&#10;Descripción generada automáticamente">
            <a:extLst>
              <a:ext uri="{FF2B5EF4-FFF2-40B4-BE49-F238E27FC236}">
                <a16:creationId xmlns:a16="http://schemas.microsoft.com/office/drawing/2014/main" xmlns="" id="{2FF1A9BB-CB6E-9C43-BA1E-1ADCC923242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80084" y="4681983"/>
            <a:ext cx="1142256" cy="1142256"/>
          </a:xfrm>
          <a:prstGeom prst="rect">
            <a:avLst/>
          </a:prstGeom>
        </p:spPr>
      </p:pic>
      <p:pic>
        <p:nvPicPr>
          <p:cNvPr id="15" name="Imagen 14" descr="Icono&#10;&#10;Descripción generada automáticamente">
            <a:extLst>
              <a:ext uri="{FF2B5EF4-FFF2-40B4-BE49-F238E27FC236}">
                <a16:creationId xmlns:a16="http://schemas.microsoft.com/office/drawing/2014/main" xmlns="" id="{513ACAE2-1A4C-8A4C-9719-3BECCC7C97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3964" y="4964798"/>
            <a:ext cx="782216" cy="782216"/>
          </a:xfrm>
          <a:prstGeom prst="rect">
            <a:avLst/>
          </a:prstGeom>
        </p:spPr>
      </p:pic>
      <p:sp>
        <p:nvSpPr>
          <p:cNvPr id="16" name="Rectángulo 12">
            <a:extLst>
              <a:ext uri="{FF2B5EF4-FFF2-40B4-BE49-F238E27FC236}">
                <a16:creationId xmlns:a16="http://schemas.microsoft.com/office/drawing/2014/main" xmlns="" id="{A59575B3-FFCD-4BEB-A31D-29079803EC00}"/>
              </a:ext>
            </a:extLst>
          </p:cNvPr>
          <p:cNvSpPr/>
          <p:nvPr/>
        </p:nvSpPr>
        <p:spPr>
          <a:xfrm>
            <a:off x="703784" y="535599"/>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ΝΑ ΑΝΑΓΝΩΡΙΖΕΤΕ ΤΙΣ ΨΕΥΔΕΙΣ ΕΙΔΗΣΕΙΣ ΥΓΕΙΑΣ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pic>
        <p:nvPicPr>
          <p:cNvPr id="3" name="Εγγεγραμμένος ήχος">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994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56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541178B6-28A2-4110-9F7E-0D88D7209AB0}"/>
              </a:ext>
            </a:extLst>
          </p:cNvPr>
          <p:cNvSpPr txBox="1"/>
          <p:nvPr/>
        </p:nvSpPr>
        <p:spPr>
          <a:xfrm>
            <a:off x="2495600" y="1085155"/>
            <a:ext cx="2160240" cy="1384995"/>
          </a:xfrm>
          <a:prstGeom prst="rect">
            <a:avLst/>
          </a:prstGeom>
          <a:noFill/>
        </p:spPr>
        <p:txBody>
          <a:bodyPr wrap="square" rtlCol="0">
            <a:spAutoFit/>
          </a:bodyPr>
          <a:lstStyle/>
          <a:p>
            <a:pPr algn="ctr"/>
            <a:r>
              <a:rPr lang="el-GR" sz="2800" b="1" dirty="0" smtClean="0"/>
              <a:t>ΝΑ ΕΙΣΑΙ ΔΙΣΤΑΚΤΙΚΟΣ </a:t>
            </a:r>
            <a:r>
              <a:rPr lang="ca-ES-valencia" sz="2800" b="1" dirty="0" smtClean="0"/>
              <a:t>:</a:t>
            </a:r>
            <a:endParaRPr lang="es-ES" sz="2800" b="1" dirty="0"/>
          </a:p>
        </p:txBody>
      </p:sp>
      <p:pic>
        <p:nvPicPr>
          <p:cNvPr id="17" name="flecha roja" descr="flecha roja">
            <a:hlinkClick r:id="" action="ppaction://media"/>
            <a:extLst>
              <a:ext uri="{FF2B5EF4-FFF2-40B4-BE49-F238E27FC236}">
                <a16:creationId xmlns:a16="http://schemas.microsoft.com/office/drawing/2014/main" xmlns="" id="{4D750361-7D0A-804E-B29C-6D36D7080076}"/>
              </a:ext>
            </a:extLst>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0" y="1071027"/>
            <a:ext cx="1306180" cy="1306180"/>
          </a:xfrm>
          <a:prstGeom prst="rect">
            <a:avLst/>
          </a:prstGeom>
        </p:spPr>
      </p:pic>
      <p:sp>
        <p:nvSpPr>
          <p:cNvPr id="4" name="TextBox 3">
            <a:extLst>
              <a:ext uri="{FF2B5EF4-FFF2-40B4-BE49-F238E27FC236}">
                <a16:creationId xmlns:a16="http://schemas.microsoft.com/office/drawing/2014/main" xmlns="" id="{77520687-D70E-42D5-87F6-00C93B5B90CA}"/>
              </a:ext>
            </a:extLst>
          </p:cNvPr>
          <p:cNvSpPr txBox="1"/>
          <p:nvPr/>
        </p:nvSpPr>
        <p:spPr>
          <a:xfrm>
            <a:off x="650536" y="2411231"/>
            <a:ext cx="2160240" cy="2246769"/>
          </a:xfrm>
          <a:prstGeom prst="rect">
            <a:avLst/>
          </a:prstGeom>
          <a:noFill/>
        </p:spPr>
        <p:txBody>
          <a:bodyPr wrap="square" rtlCol="0">
            <a:spAutoFit/>
          </a:bodyPr>
          <a:lstStyle/>
          <a:p>
            <a:pPr algn="ctr"/>
            <a:r>
              <a:rPr lang="el-GR" sz="2800" b="1" dirty="0" smtClean="0"/>
              <a:t>Απευθύνονται στα συναισθήματα σας</a:t>
            </a:r>
            <a:endParaRPr lang="es-ES" sz="2800" b="1" dirty="0" smtClean="0"/>
          </a:p>
          <a:p>
            <a:pPr algn="ctr"/>
            <a:endParaRPr lang="es-ES" sz="2800" b="1" dirty="0"/>
          </a:p>
        </p:txBody>
      </p:sp>
      <p:grpSp>
        <p:nvGrpSpPr>
          <p:cNvPr id="31" name="Grupo 30">
            <a:extLst>
              <a:ext uri="{FF2B5EF4-FFF2-40B4-BE49-F238E27FC236}">
                <a16:creationId xmlns:a16="http://schemas.microsoft.com/office/drawing/2014/main" xmlns="" id="{E1D0CCFF-85D9-6249-A720-E9344ECB974B}"/>
              </a:ext>
            </a:extLst>
          </p:cNvPr>
          <p:cNvGrpSpPr/>
          <p:nvPr/>
        </p:nvGrpSpPr>
        <p:grpSpPr>
          <a:xfrm>
            <a:off x="3027645" y="1609472"/>
            <a:ext cx="9164355" cy="1962403"/>
            <a:chOff x="3027645" y="1609473"/>
            <a:chExt cx="9164355" cy="840094"/>
          </a:xfrm>
        </p:grpSpPr>
        <p:sp>
          <p:nvSpPr>
            <p:cNvPr id="13" name="TextBox 12">
              <a:extLst>
                <a:ext uri="{FF2B5EF4-FFF2-40B4-BE49-F238E27FC236}">
                  <a16:creationId xmlns:a16="http://schemas.microsoft.com/office/drawing/2014/main" xmlns="" id="{154D2F07-2FC8-4B29-8380-32A4953CC158}"/>
                </a:ext>
              </a:extLst>
            </p:cNvPr>
            <p:cNvSpPr txBox="1"/>
            <p:nvPr/>
          </p:nvSpPr>
          <p:spPr>
            <a:xfrm>
              <a:off x="3675108" y="1618570"/>
              <a:ext cx="8516892" cy="830997"/>
            </a:xfrm>
            <a:prstGeom prst="rect">
              <a:avLst/>
            </a:prstGeom>
            <a:noFill/>
          </p:spPr>
          <p:txBody>
            <a:bodyPr wrap="square">
              <a:spAutoFit/>
            </a:bodyPr>
            <a:lstStyle/>
            <a:p>
              <a:r>
                <a:rPr lang="el-GR" sz="2400" dirty="0" smtClean="0">
                  <a:latin typeface="Montserrat"/>
                </a:rPr>
                <a:t>Υπόσχονται μια αδύνατη ή γρήγορη ανάκαμψη</a:t>
              </a:r>
              <a:endParaRPr lang="en-US" sz="2400" dirty="0" smtClean="0">
                <a:latin typeface="Montserrat"/>
              </a:endParaRPr>
            </a:p>
            <a:p>
              <a:endParaRPr lang="en-US" sz="2400" dirty="0">
                <a:latin typeface="Montserrat"/>
              </a:endParaRPr>
            </a:p>
          </p:txBody>
        </p:sp>
        <p:pic>
          <p:nvPicPr>
            <p:cNvPr id="19" name="Imagen 18" descr="Icono&#10;&#10;Descripción generada automáticamente">
              <a:extLst>
                <a:ext uri="{FF2B5EF4-FFF2-40B4-BE49-F238E27FC236}">
                  <a16:creationId xmlns:a16="http://schemas.microsoft.com/office/drawing/2014/main" xmlns="" id="{58E0FE8C-C1F2-4346-B47A-69B4D04B17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7645" y="1609473"/>
              <a:ext cx="479858" cy="479858"/>
            </a:xfrm>
            <a:prstGeom prst="rect">
              <a:avLst/>
            </a:prstGeom>
          </p:spPr>
        </p:pic>
      </p:grpSp>
      <p:grpSp>
        <p:nvGrpSpPr>
          <p:cNvPr id="33" name="Grupo 32">
            <a:extLst>
              <a:ext uri="{FF2B5EF4-FFF2-40B4-BE49-F238E27FC236}">
                <a16:creationId xmlns:a16="http://schemas.microsoft.com/office/drawing/2014/main" xmlns="" id="{CA8B590C-5ECB-F44B-A87E-6A05BE671A30}"/>
              </a:ext>
            </a:extLst>
          </p:cNvPr>
          <p:cNvGrpSpPr/>
          <p:nvPr/>
        </p:nvGrpSpPr>
        <p:grpSpPr>
          <a:xfrm>
            <a:off x="3001028" y="2762549"/>
            <a:ext cx="9935732" cy="494184"/>
            <a:chOff x="3001028" y="2762549"/>
            <a:chExt cx="9935732" cy="494184"/>
          </a:xfrm>
        </p:grpSpPr>
        <p:sp>
          <p:nvSpPr>
            <p:cNvPr id="6" name="TextBox 5">
              <a:extLst>
                <a:ext uri="{FF2B5EF4-FFF2-40B4-BE49-F238E27FC236}">
                  <a16:creationId xmlns:a16="http://schemas.microsoft.com/office/drawing/2014/main" xmlns="" id="{D2A5319F-FF88-4161-BAD5-94AF4DF97608}"/>
                </a:ext>
              </a:extLst>
            </p:cNvPr>
            <p:cNvSpPr txBox="1"/>
            <p:nvPr/>
          </p:nvSpPr>
          <p:spPr>
            <a:xfrm>
              <a:off x="3675108" y="2780928"/>
              <a:ext cx="9261652" cy="461665"/>
            </a:xfrm>
            <a:prstGeom prst="rect">
              <a:avLst/>
            </a:prstGeom>
            <a:noFill/>
          </p:spPr>
          <p:txBody>
            <a:bodyPr wrap="square">
              <a:spAutoFit/>
            </a:bodyPr>
            <a:lstStyle/>
            <a:p>
              <a:r>
                <a:rPr lang="el-GR" sz="2400" b="1" dirty="0" smtClean="0">
                  <a:latin typeface="Montserrat"/>
                </a:rPr>
                <a:t>Δείχνουν ότι βασίζονται σε εργαστηριακές ή ζωικές μελέτες</a:t>
              </a:r>
              <a:endParaRPr lang="es-ES" sz="2400" b="1" dirty="0">
                <a:latin typeface="Montserrat"/>
              </a:endParaRPr>
            </a:p>
          </p:txBody>
        </p:sp>
        <p:pic>
          <p:nvPicPr>
            <p:cNvPr id="28" name="Imagen 27" descr="Icono&#10;&#10;Descripción generada automáticamente">
              <a:extLst>
                <a:ext uri="{FF2B5EF4-FFF2-40B4-BE49-F238E27FC236}">
                  <a16:creationId xmlns:a16="http://schemas.microsoft.com/office/drawing/2014/main" xmlns="" id="{33220171-1745-F84E-B634-55C5C06D05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1028" y="2762549"/>
              <a:ext cx="494184" cy="494184"/>
            </a:xfrm>
            <a:prstGeom prst="rect">
              <a:avLst/>
            </a:prstGeom>
          </p:spPr>
        </p:pic>
      </p:grpSp>
      <p:grpSp>
        <p:nvGrpSpPr>
          <p:cNvPr id="32" name="Grupo 31">
            <a:extLst>
              <a:ext uri="{FF2B5EF4-FFF2-40B4-BE49-F238E27FC236}">
                <a16:creationId xmlns:a16="http://schemas.microsoft.com/office/drawing/2014/main" xmlns="" id="{AA0591BE-2ECE-0044-B116-EB47DFBFB9A5}"/>
              </a:ext>
            </a:extLst>
          </p:cNvPr>
          <p:cNvGrpSpPr/>
          <p:nvPr/>
        </p:nvGrpSpPr>
        <p:grpSpPr>
          <a:xfrm>
            <a:off x="3009528" y="2150028"/>
            <a:ext cx="9182472" cy="856216"/>
            <a:chOff x="3009528" y="2150028"/>
            <a:chExt cx="9182472" cy="856216"/>
          </a:xfrm>
        </p:grpSpPr>
        <p:sp>
          <p:nvSpPr>
            <p:cNvPr id="2" name="TextBox 1">
              <a:extLst>
                <a:ext uri="{FF2B5EF4-FFF2-40B4-BE49-F238E27FC236}">
                  <a16:creationId xmlns:a16="http://schemas.microsoft.com/office/drawing/2014/main" xmlns="" id="{57D79E51-B248-436F-98AA-C4CE5C519635}"/>
                </a:ext>
              </a:extLst>
            </p:cNvPr>
            <p:cNvSpPr txBox="1"/>
            <p:nvPr/>
          </p:nvSpPr>
          <p:spPr>
            <a:xfrm>
              <a:off x="3675108" y="2175247"/>
              <a:ext cx="8516892" cy="830997"/>
            </a:xfrm>
            <a:prstGeom prst="rect">
              <a:avLst/>
            </a:prstGeom>
            <a:noFill/>
          </p:spPr>
          <p:txBody>
            <a:bodyPr wrap="square">
              <a:spAutoFit/>
            </a:bodyPr>
            <a:lstStyle/>
            <a:p>
              <a:r>
                <a:rPr lang="el-GR" sz="2400" b="1" dirty="0" smtClean="0">
                  <a:latin typeface="Montserrat"/>
                </a:rPr>
                <a:t>Οι συστάσεις τους βασίζονται σε μία μόνο μελέτη</a:t>
              </a:r>
              <a:endParaRPr lang="es-ES" sz="2400" b="1" dirty="0" smtClean="0">
                <a:latin typeface="Montserrat"/>
              </a:endParaRPr>
            </a:p>
            <a:p>
              <a:r>
                <a:rPr lang="es-ES" sz="2400" dirty="0" smtClean="0">
                  <a:latin typeface="Montserrat"/>
                </a:rPr>
                <a:t>.</a:t>
              </a:r>
              <a:endParaRPr lang="es-ES" sz="2400" dirty="0">
                <a:latin typeface="Montserrat"/>
              </a:endParaRPr>
            </a:p>
          </p:txBody>
        </p:sp>
        <p:pic>
          <p:nvPicPr>
            <p:cNvPr id="30" name="Imagen 29" descr="Icono&#10;&#10;Descripción generada automáticamente">
              <a:extLst>
                <a:ext uri="{FF2B5EF4-FFF2-40B4-BE49-F238E27FC236}">
                  <a16:creationId xmlns:a16="http://schemas.microsoft.com/office/drawing/2014/main" xmlns="" id="{3D5DC2A1-7548-7149-B130-4DFB110D5B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9528" y="2150028"/>
              <a:ext cx="566192" cy="566192"/>
            </a:xfrm>
            <a:prstGeom prst="rect">
              <a:avLst/>
            </a:prstGeom>
          </p:spPr>
        </p:pic>
      </p:grpSp>
      <p:pic>
        <p:nvPicPr>
          <p:cNvPr id="18" name="Imagen 17" descr="Icono&#10;&#10;Descripción generada automáticamente">
            <a:extLst>
              <a:ext uri="{FF2B5EF4-FFF2-40B4-BE49-F238E27FC236}">
                <a16:creationId xmlns:a16="http://schemas.microsoft.com/office/drawing/2014/main" xmlns="" id="{97ECAE38-AE45-3C49-AA87-5C22F645875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0084" y="4681983"/>
            <a:ext cx="1142256" cy="1142256"/>
          </a:xfrm>
          <a:prstGeom prst="rect">
            <a:avLst/>
          </a:prstGeom>
        </p:spPr>
      </p:pic>
      <p:pic>
        <p:nvPicPr>
          <p:cNvPr id="20" name="Imagen 19" descr="Icono&#10;&#10;Descripción generada automáticamente">
            <a:extLst>
              <a:ext uri="{FF2B5EF4-FFF2-40B4-BE49-F238E27FC236}">
                <a16:creationId xmlns:a16="http://schemas.microsoft.com/office/drawing/2014/main" xmlns="" id="{45898079-C7DD-D340-992E-888B21ED1ED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3964" y="4964798"/>
            <a:ext cx="782216" cy="782216"/>
          </a:xfrm>
          <a:prstGeom prst="rect">
            <a:avLst/>
          </a:prstGeom>
        </p:spPr>
      </p:pic>
      <p:sp>
        <p:nvSpPr>
          <p:cNvPr id="21" name="Rectángulo 12">
            <a:extLst>
              <a:ext uri="{FF2B5EF4-FFF2-40B4-BE49-F238E27FC236}">
                <a16:creationId xmlns:a16="http://schemas.microsoft.com/office/drawing/2014/main" xmlns="" id="{A6DAF91A-18DA-4FD2-AFD6-025079C8D165}"/>
              </a:ext>
            </a:extLst>
          </p:cNvPr>
          <p:cNvSpPr/>
          <p:nvPr/>
        </p:nvSpPr>
        <p:spPr>
          <a:xfrm>
            <a:off x="703784" y="535599"/>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ΝΑ ΑΝΑΓΝΩΡΙΖΕΤΕ ΤΙΣ ΨΕΥΔΕΙΣ ΕΙΔΗΣΕΙΣ ΥΓΕΙΑΣ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pic>
        <p:nvPicPr>
          <p:cNvPr id="3" name="Εγγεγραμμένος ήχος">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5663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66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541178B6-28A2-4110-9F7E-0D88D7209AB0}"/>
              </a:ext>
            </a:extLst>
          </p:cNvPr>
          <p:cNvSpPr txBox="1"/>
          <p:nvPr/>
        </p:nvSpPr>
        <p:spPr>
          <a:xfrm>
            <a:off x="2495600" y="1085155"/>
            <a:ext cx="2160240" cy="523220"/>
          </a:xfrm>
          <a:prstGeom prst="rect">
            <a:avLst/>
          </a:prstGeom>
          <a:noFill/>
        </p:spPr>
        <p:txBody>
          <a:bodyPr wrap="square" rtlCol="0">
            <a:spAutoFit/>
          </a:bodyPr>
          <a:lstStyle/>
          <a:p>
            <a:pPr algn="ctr"/>
            <a:r>
              <a:rPr lang="ca-ES-valencia" sz="2800" b="1" dirty="0"/>
              <a:t>HESITATE IF:</a:t>
            </a:r>
            <a:endParaRPr lang="es-ES" sz="2800" b="1" dirty="0"/>
          </a:p>
        </p:txBody>
      </p:sp>
      <p:pic>
        <p:nvPicPr>
          <p:cNvPr id="17" name="flecha roja" descr="flecha roja">
            <a:hlinkClick r:id="" action="ppaction://media"/>
            <a:extLst>
              <a:ext uri="{FF2B5EF4-FFF2-40B4-BE49-F238E27FC236}">
                <a16:creationId xmlns:a16="http://schemas.microsoft.com/office/drawing/2014/main" xmlns="" id="{4D750361-7D0A-804E-B29C-6D36D7080076}"/>
              </a:ext>
            </a:extLst>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0" y="1071027"/>
            <a:ext cx="1306180" cy="1306180"/>
          </a:xfrm>
          <a:prstGeom prst="rect">
            <a:avLst/>
          </a:prstGeom>
        </p:spPr>
      </p:pic>
      <p:sp>
        <p:nvSpPr>
          <p:cNvPr id="4" name="TextBox 3">
            <a:extLst>
              <a:ext uri="{FF2B5EF4-FFF2-40B4-BE49-F238E27FC236}">
                <a16:creationId xmlns:a16="http://schemas.microsoft.com/office/drawing/2014/main" xmlns="" id="{77520687-D70E-42D5-87F6-00C93B5B90CA}"/>
              </a:ext>
            </a:extLst>
          </p:cNvPr>
          <p:cNvSpPr txBox="1"/>
          <p:nvPr/>
        </p:nvSpPr>
        <p:spPr>
          <a:xfrm>
            <a:off x="385054" y="2419569"/>
            <a:ext cx="2160240" cy="1815882"/>
          </a:xfrm>
          <a:prstGeom prst="rect">
            <a:avLst/>
          </a:prstGeom>
          <a:noFill/>
        </p:spPr>
        <p:txBody>
          <a:bodyPr wrap="square" rtlCol="0">
            <a:spAutoFit/>
          </a:bodyPr>
          <a:lstStyle/>
          <a:p>
            <a:pPr algn="ctr"/>
            <a:r>
              <a:rPr lang="el-GR" sz="2800" b="1" dirty="0" smtClean="0"/>
              <a:t>Απευθύνονται στα συναισθήματα σας</a:t>
            </a:r>
            <a:endParaRPr lang="es-ES" sz="2800" b="1" dirty="0" smtClean="0"/>
          </a:p>
        </p:txBody>
      </p:sp>
      <p:grpSp>
        <p:nvGrpSpPr>
          <p:cNvPr id="31" name="Grupo 30">
            <a:extLst>
              <a:ext uri="{FF2B5EF4-FFF2-40B4-BE49-F238E27FC236}">
                <a16:creationId xmlns:a16="http://schemas.microsoft.com/office/drawing/2014/main" xmlns="" id="{E1D0CCFF-85D9-6249-A720-E9344ECB974B}"/>
              </a:ext>
            </a:extLst>
          </p:cNvPr>
          <p:cNvGrpSpPr/>
          <p:nvPr/>
        </p:nvGrpSpPr>
        <p:grpSpPr>
          <a:xfrm>
            <a:off x="3027645" y="1609473"/>
            <a:ext cx="9164355" cy="1209426"/>
            <a:chOff x="3027645" y="1609473"/>
            <a:chExt cx="9164355" cy="1209426"/>
          </a:xfrm>
        </p:grpSpPr>
        <p:sp>
          <p:nvSpPr>
            <p:cNvPr id="13" name="TextBox 12">
              <a:extLst>
                <a:ext uri="{FF2B5EF4-FFF2-40B4-BE49-F238E27FC236}">
                  <a16:creationId xmlns:a16="http://schemas.microsoft.com/office/drawing/2014/main" xmlns="" id="{154D2F07-2FC8-4B29-8380-32A4953CC158}"/>
                </a:ext>
              </a:extLst>
            </p:cNvPr>
            <p:cNvSpPr txBox="1"/>
            <p:nvPr/>
          </p:nvSpPr>
          <p:spPr>
            <a:xfrm>
              <a:off x="3675108" y="1618570"/>
              <a:ext cx="8516892" cy="1200329"/>
            </a:xfrm>
            <a:prstGeom prst="rect">
              <a:avLst/>
            </a:prstGeom>
            <a:noFill/>
          </p:spPr>
          <p:txBody>
            <a:bodyPr wrap="square">
              <a:spAutoFit/>
            </a:bodyPr>
            <a:lstStyle/>
            <a:p>
              <a:r>
                <a:rPr lang="el-GR" sz="2400" dirty="0" smtClean="0">
                  <a:latin typeface="Montserrat"/>
                </a:rPr>
                <a:t>Υπόσχονται μια αδύνατη ή γρήγορη ανάκαμψη</a:t>
              </a:r>
              <a:endParaRPr lang="en-US" sz="2400" dirty="0" smtClean="0">
                <a:latin typeface="Montserrat"/>
              </a:endParaRPr>
            </a:p>
            <a:p>
              <a:endParaRPr lang="en-US" sz="2400" dirty="0" smtClean="0">
                <a:latin typeface="Montserrat"/>
              </a:endParaRPr>
            </a:p>
            <a:p>
              <a:endParaRPr lang="en-US" sz="2400" dirty="0">
                <a:latin typeface="Montserrat"/>
              </a:endParaRPr>
            </a:p>
          </p:txBody>
        </p:sp>
        <p:pic>
          <p:nvPicPr>
            <p:cNvPr id="19" name="Imagen 18" descr="Icono&#10;&#10;Descripción generada automáticamente">
              <a:extLst>
                <a:ext uri="{FF2B5EF4-FFF2-40B4-BE49-F238E27FC236}">
                  <a16:creationId xmlns:a16="http://schemas.microsoft.com/office/drawing/2014/main" xmlns="" id="{58E0FE8C-C1F2-4346-B47A-69B4D04B17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7645" y="1609473"/>
              <a:ext cx="479858" cy="479858"/>
            </a:xfrm>
            <a:prstGeom prst="rect">
              <a:avLst/>
            </a:prstGeom>
          </p:spPr>
        </p:pic>
      </p:grpSp>
      <p:grpSp>
        <p:nvGrpSpPr>
          <p:cNvPr id="34" name="Grupo 33">
            <a:extLst>
              <a:ext uri="{FF2B5EF4-FFF2-40B4-BE49-F238E27FC236}">
                <a16:creationId xmlns:a16="http://schemas.microsoft.com/office/drawing/2014/main" xmlns="" id="{5248EF5A-7D33-C44D-97F3-96F229AAB91F}"/>
              </a:ext>
            </a:extLst>
          </p:cNvPr>
          <p:cNvGrpSpPr/>
          <p:nvPr/>
        </p:nvGrpSpPr>
        <p:grpSpPr>
          <a:xfrm>
            <a:off x="2990672" y="3562176"/>
            <a:ext cx="9201328" cy="514896"/>
            <a:chOff x="2990672" y="3339160"/>
            <a:chExt cx="9201328" cy="514896"/>
          </a:xfrm>
        </p:grpSpPr>
        <p:sp>
          <p:nvSpPr>
            <p:cNvPr id="8" name="TextBox 7">
              <a:extLst>
                <a:ext uri="{FF2B5EF4-FFF2-40B4-BE49-F238E27FC236}">
                  <a16:creationId xmlns:a16="http://schemas.microsoft.com/office/drawing/2014/main" xmlns="" id="{3F2A7648-60C6-4EAD-A027-878E52E6FD1D}"/>
                </a:ext>
              </a:extLst>
            </p:cNvPr>
            <p:cNvSpPr txBox="1"/>
            <p:nvPr/>
          </p:nvSpPr>
          <p:spPr>
            <a:xfrm>
              <a:off x="3675108" y="3366842"/>
              <a:ext cx="8516892" cy="461665"/>
            </a:xfrm>
            <a:prstGeom prst="rect">
              <a:avLst/>
            </a:prstGeom>
            <a:noFill/>
          </p:spPr>
          <p:txBody>
            <a:bodyPr wrap="square">
              <a:spAutoFit/>
            </a:bodyPr>
            <a:lstStyle/>
            <a:p>
              <a:r>
                <a:rPr lang="el-GR" sz="2400" b="1" dirty="0" smtClean="0">
                  <a:latin typeface="Montserrat"/>
                </a:rPr>
                <a:t>Βασίζονται σε μαρτυρίες που ισχυρίζονται ότι ταιριάζει.</a:t>
              </a:r>
              <a:endParaRPr lang="es-ES" sz="2400" b="1" dirty="0">
                <a:latin typeface="Montserrat"/>
              </a:endParaRPr>
            </a:p>
          </p:txBody>
        </p:sp>
        <p:pic>
          <p:nvPicPr>
            <p:cNvPr id="26" name="Imagen 25" descr="Icono&#10;&#10;Descripción generada automáticamente">
              <a:extLst>
                <a:ext uri="{FF2B5EF4-FFF2-40B4-BE49-F238E27FC236}">
                  <a16:creationId xmlns:a16="http://schemas.microsoft.com/office/drawing/2014/main" xmlns="" id="{99099C98-3498-BE48-852F-D050C3F4CA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0672" y="3339160"/>
              <a:ext cx="514896" cy="514896"/>
            </a:xfrm>
            <a:prstGeom prst="rect">
              <a:avLst/>
            </a:prstGeom>
          </p:spPr>
        </p:pic>
      </p:grpSp>
      <p:grpSp>
        <p:nvGrpSpPr>
          <p:cNvPr id="33" name="Grupo 32">
            <a:extLst>
              <a:ext uri="{FF2B5EF4-FFF2-40B4-BE49-F238E27FC236}">
                <a16:creationId xmlns:a16="http://schemas.microsoft.com/office/drawing/2014/main" xmlns="" id="{CA8B590C-5ECB-F44B-A87E-6A05BE671A30}"/>
              </a:ext>
            </a:extLst>
          </p:cNvPr>
          <p:cNvGrpSpPr/>
          <p:nvPr/>
        </p:nvGrpSpPr>
        <p:grpSpPr>
          <a:xfrm>
            <a:off x="3001028" y="2762549"/>
            <a:ext cx="8855612" cy="494184"/>
            <a:chOff x="3001028" y="2762549"/>
            <a:chExt cx="8855612" cy="494184"/>
          </a:xfrm>
        </p:grpSpPr>
        <p:sp>
          <p:nvSpPr>
            <p:cNvPr id="6" name="TextBox 5">
              <a:extLst>
                <a:ext uri="{FF2B5EF4-FFF2-40B4-BE49-F238E27FC236}">
                  <a16:creationId xmlns:a16="http://schemas.microsoft.com/office/drawing/2014/main" xmlns="" id="{D2A5319F-FF88-4161-BAD5-94AF4DF97608}"/>
                </a:ext>
              </a:extLst>
            </p:cNvPr>
            <p:cNvSpPr txBox="1"/>
            <p:nvPr/>
          </p:nvSpPr>
          <p:spPr>
            <a:xfrm>
              <a:off x="3675108" y="2780928"/>
              <a:ext cx="8181532" cy="461665"/>
            </a:xfrm>
            <a:prstGeom prst="rect">
              <a:avLst/>
            </a:prstGeom>
            <a:noFill/>
          </p:spPr>
          <p:txBody>
            <a:bodyPr wrap="square">
              <a:spAutoFit/>
            </a:bodyPr>
            <a:lstStyle/>
            <a:p>
              <a:endParaRPr lang="es-ES" sz="2400" dirty="0">
                <a:latin typeface="Montserrat"/>
              </a:endParaRPr>
            </a:p>
          </p:txBody>
        </p:sp>
        <p:pic>
          <p:nvPicPr>
            <p:cNvPr id="28" name="Imagen 27" descr="Icono&#10;&#10;Descripción generada automáticamente">
              <a:extLst>
                <a:ext uri="{FF2B5EF4-FFF2-40B4-BE49-F238E27FC236}">
                  <a16:creationId xmlns:a16="http://schemas.microsoft.com/office/drawing/2014/main" xmlns="" id="{33220171-1745-F84E-B634-55C5C06D05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1028" y="2762549"/>
              <a:ext cx="494184" cy="494184"/>
            </a:xfrm>
            <a:prstGeom prst="rect">
              <a:avLst/>
            </a:prstGeom>
          </p:spPr>
        </p:pic>
      </p:grpSp>
      <p:grpSp>
        <p:nvGrpSpPr>
          <p:cNvPr id="32" name="Grupo 31">
            <a:extLst>
              <a:ext uri="{FF2B5EF4-FFF2-40B4-BE49-F238E27FC236}">
                <a16:creationId xmlns:a16="http://schemas.microsoft.com/office/drawing/2014/main" xmlns="" id="{AA0591BE-2ECE-0044-B116-EB47DFBFB9A5}"/>
              </a:ext>
            </a:extLst>
          </p:cNvPr>
          <p:cNvGrpSpPr/>
          <p:nvPr/>
        </p:nvGrpSpPr>
        <p:grpSpPr>
          <a:xfrm>
            <a:off x="3009528" y="2150028"/>
            <a:ext cx="9182472" cy="1225548"/>
            <a:chOff x="3009528" y="2150028"/>
            <a:chExt cx="9182472" cy="1225548"/>
          </a:xfrm>
        </p:grpSpPr>
        <p:sp>
          <p:nvSpPr>
            <p:cNvPr id="2" name="TextBox 1">
              <a:extLst>
                <a:ext uri="{FF2B5EF4-FFF2-40B4-BE49-F238E27FC236}">
                  <a16:creationId xmlns:a16="http://schemas.microsoft.com/office/drawing/2014/main" xmlns="" id="{57D79E51-B248-436F-98AA-C4CE5C519635}"/>
                </a:ext>
              </a:extLst>
            </p:cNvPr>
            <p:cNvSpPr txBox="1"/>
            <p:nvPr/>
          </p:nvSpPr>
          <p:spPr>
            <a:xfrm>
              <a:off x="3675108" y="2175247"/>
              <a:ext cx="8516892" cy="1200329"/>
            </a:xfrm>
            <a:prstGeom prst="rect">
              <a:avLst/>
            </a:prstGeom>
            <a:noFill/>
          </p:spPr>
          <p:txBody>
            <a:bodyPr wrap="square">
              <a:spAutoFit/>
            </a:bodyPr>
            <a:lstStyle/>
            <a:p>
              <a:endParaRPr lang="el-GR" sz="2400" b="1" dirty="0" smtClean="0">
                <a:latin typeface="Montserrat"/>
              </a:endParaRPr>
            </a:p>
            <a:p>
              <a:r>
                <a:rPr lang="el-GR" sz="2400" b="1" dirty="0" smtClean="0">
                  <a:latin typeface="Montserrat"/>
                </a:rPr>
                <a:t>Οι συστάσεις τους βασίζονται σε μία μόνο μελέτη</a:t>
              </a:r>
              <a:endParaRPr lang="es-ES" sz="2400" b="1" dirty="0" smtClean="0">
                <a:latin typeface="Montserrat"/>
              </a:endParaRPr>
            </a:p>
            <a:p>
              <a:r>
                <a:rPr lang="es-ES" sz="2400" dirty="0" smtClean="0">
                  <a:latin typeface="Montserrat"/>
                </a:rPr>
                <a:t>.</a:t>
              </a:r>
              <a:endParaRPr lang="es-ES" sz="2400" dirty="0">
                <a:latin typeface="Montserrat"/>
              </a:endParaRPr>
            </a:p>
          </p:txBody>
        </p:sp>
        <p:pic>
          <p:nvPicPr>
            <p:cNvPr id="30" name="Imagen 29" descr="Icono&#10;&#10;Descripción generada automáticamente">
              <a:extLst>
                <a:ext uri="{FF2B5EF4-FFF2-40B4-BE49-F238E27FC236}">
                  <a16:creationId xmlns:a16="http://schemas.microsoft.com/office/drawing/2014/main" xmlns="" id="{3D5DC2A1-7548-7149-B130-4DFB110D5B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528" y="2150028"/>
              <a:ext cx="566192" cy="566192"/>
            </a:xfrm>
            <a:prstGeom prst="rect">
              <a:avLst/>
            </a:prstGeom>
          </p:spPr>
        </p:pic>
      </p:grpSp>
      <p:pic>
        <p:nvPicPr>
          <p:cNvPr id="20" name="Imagen 19" descr="Icono&#10;&#10;Descripción generada automáticamente">
            <a:extLst>
              <a:ext uri="{FF2B5EF4-FFF2-40B4-BE49-F238E27FC236}">
                <a16:creationId xmlns:a16="http://schemas.microsoft.com/office/drawing/2014/main" xmlns="" id="{52D9E454-2DAE-5045-AFB6-A1478CDE074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80084" y="4681983"/>
            <a:ext cx="1142256" cy="1142256"/>
          </a:xfrm>
          <a:prstGeom prst="rect">
            <a:avLst/>
          </a:prstGeom>
        </p:spPr>
      </p:pic>
      <p:pic>
        <p:nvPicPr>
          <p:cNvPr id="21" name="Imagen 20" descr="Icono&#10;&#10;Descripción generada automáticamente">
            <a:extLst>
              <a:ext uri="{FF2B5EF4-FFF2-40B4-BE49-F238E27FC236}">
                <a16:creationId xmlns:a16="http://schemas.microsoft.com/office/drawing/2014/main" xmlns="" id="{D48520FD-6E06-B741-9C8B-DCD2CBE510A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3964" y="4964798"/>
            <a:ext cx="782216" cy="782216"/>
          </a:xfrm>
          <a:prstGeom prst="rect">
            <a:avLst/>
          </a:prstGeom>
        </p:spPr>
      </p:pic>
      <p:sp>
        <p:nvSpPr>
          <p:cNvPr id="22" name="Rectángulo 12">
            <a:extLst>
              <a:ext uri="{FF2B5EF4-FFF2-40B4-BE49-F238E27FC236}">
                <a16:creationId xmlns:a16="http://schemas.microsoft.com/office/drawing/2014/main" xmlns="" id="{B0EAF998-CDA7-4365-BE86-5F8D29B89363}"/>
              </a:ext>
            </a:extLst>
          </p:cNvPr>
          <p:cNvSpPr/>
          <p:nvPr/>
        </p:nvSpPr>
        <p:spPr>
          <a:xfrm>
            <a:off x="551384" y="383199"/>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ΝΑ ΑΝΑΓΝΩΡΙΖΕΤΕ ΤΙΣ ΨΕΥΔΕΙΣ ΕΙΔΗΣΕΙΣ ΥΓΕΙΑΣ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grpSp>
        <p:nvGrpSpPr>
          <p:cNvPr id="23" name="Grupo 31">
            <a:extLst>
              <a:ext uri="{FF2B5EF4-FFF2-40B4-BE49-F238E27FC236}">
                <a16:creationId xmlns:a16="http://schemas.microsoft.com/office/drawing/2014/main" xmlns="" id="{AA0591BE-2ECE-0044-B116-EB47DFBFB9A5}"/>
              </a:ext>
            </a:extLst>
          </p:cNvPr>
          <p:cNvGrpSpPr/>
          <p:nvPr/>
        </p:nvGrpSpPr>
        <p:grpSpPr>
          <a:xfrm>
            <a:off x="3161928" y="2302428"/>
            <a:ext cx="9182472" cy="566192"/>
            <a:chOff x="3009528" y="2150028"/>
            <a:chExt cx="9182472" cy="566192"/>
          </a:xfrm>
        </p:grpSpPr>
        <p:sp>
          <p:nvSpPr>
            <p:cNvPr id="24" name="TextBox 1">
              <a:extLst>
                <a:ext uri="{FF2B5EF4-FFF2-40B4-BE49-F238E27FC236}">
                  <a16:creationId xmlns:a16="http://schemas.microsoft.com/office/drawing/2014/main" xmlns="" id="{57D79E51-B248-436F-98AA-C4CE5C519635}"/>
                </a:ext>
              </a:extLst>
            </p:cNvPr>
            <p:cNvSpPr txBox="1"/>
            <p:nvPr/>
          </p:nvSpPr>
          <p:spPr>
            <a:xfrm>
              <a:off x="3675108" y="2175247"/>
              <a:ext cx="8516892" cy="461665"/>
            </a:xfrm>
            <a:prstGeom prst="rect">
              <a:avLst/>
            </a:prstGeom>
            <a:noFill/>
          </p:spPr>
          <p:txBody>
            <a:bodyPr wrap="square">
              <a:spAutoFit/>
            </a:bodyPr>
            <a:lstStyle/>
            <a:p>
              <a:r>
                <a:rPr lang="es-ES" sz="2400" dirty="0" smtClean="0">
                  <a:latin typeface="Montserrat"/>
                </a:rPr>
                <a:t>.</a:t>
              </a:r>
              <a:endParaRPr lang="es-ES" sz="2400" dirty="0">
                <a:latin typeface="Montserrat"/>
              </a:endParaRPr>
            </a:p>
          </p:txBody>
        </p:sp>
        <p:pic>
          <p:nvPicPr>
            <p:cNvPr id="25" name="Imagen 29" descr="Icono&#10;&#10;Descripción generada automáticamente">
              <a:extLst>
                <a:ext uri="{FF2B5EF4-FFF2-40B4-BE49-F238E27FC236}">
                  <a16:creationId xmlns:a16="http://schemas.microsoft.com/office/drawing/2014/main" xmlns="" id="{3D5DC2A1-7548-7149-B130-4DFB110D5B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528" y="2150028"/>
              <a:ext cx="566192" cy="566192"/>
            </a:xfrm>
            <a:prstGeom prst="rect">
              <a:avLst/>
            </a:prstGeom>
          </p:spPr>
        </p:pic>
      </p:grpSp>
      <p:grpSp>
        <p:nvGrpSpPr>
          <p:cNvPr id="27" name="Grupo 31">
            <a:extLst>
              <a:ext uri="{FF2B5EF4-FFF2-40B4-BE49-F238E27FC236}">
                <a16:creationId xmlns:a16="http://schemas.microsoft.com/office/drawing/2014/main" xmlns="" id="{AA0591BE-2ECE-0044-B116-EB47DFBFB9A5}"/>
              </a:ext>
            </a:extLst>
          </p:cNvPr>
          <p:cNvGrpSpPr/>
          <p:nvPr/>
        </p:nvGrpSpPr>
        <p:grpSpPr>
          <a:xfrm>
            <a:off x="3009528" y="2428868"/>
            <a:ext cx="9182472" cy="566192"/>
            <a:chOff x="3009528" y="2150028"/>
            <a:chExt cx="9182472" cy="566192"/>
          </a:xfrm>
        </p:grpSpPr>
        <p:sp>
          <p:nvSpPr>
            <p:cNvPr id="29" name="TextBox 1">
              <a:extLst>
                <a:ext uri="{FF2B5EF4-FFF2-40B4-BE49-F238E27FC236}">
                  <a16:creationId xmlns:a16="http://schemas.microsoft.com/office/drawing/2014/main" xmlns="" id="{57D79E51-B248-436F-98AA-C4CE5C519635}"/>
                </a:ext>
              </a:extLst>
            </p:cNvPr>
            <p:cNvSpPr txBox="1"/>
            <p:nvPr/>
          </p:nvSpPr>
          <p:spPr>
            <a:xfrm>
              <a:off x="3675108" y="2175247"/>
              <a:ext cx="8516892" cy="461665"/>
            </a:xfrm>
            <a:prstGeom prst="rect">
              <a:avLst/>
            </a:prstGeom>
            <a:noFill/>
          </p:spPr>
          <p:txBody>
            <a:bodyPr wrap="square">
              <a:spAutoFit/>
            </a:bodyPr>
            <a:lstStyle/>
            <a:p>
              <a:endParaRPr lang="es-ES" sz="2400" dirty="0">
                <a:latin typeface="Montserrat"/>
              </a:endParaRPr>
            </a:p>
          </p:txBody>
        </p:sp>
        <p:pic>
          <p:nvPicPr>
            <p:cNvPr id="35" name="Imagen 29" descr="Icono&#10;&#10;Descripción generada automáticamente">
              <a:extLst>
                <a:ext uri="{FF2B5EF4-FFF2-40B4-BE49-F238E27FC236}">
                  <a16:creationId xmlns:a16="http://schemas.microsoft.com/office/drawing/2014/main" xmlns="" id="{3D5DC2A1-7548-7149-B130-4DFB110D5B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9528" y="2150028"/>
              <a:ext cx="566192" cy="566192"/>
            </a:xfrm>
            <a:prstGeom prst="rect">
              <a:avLst/>
            </a:prstGeom>
          </p:spPr>
        </p:pic>
      </p:grpSp>
      <p:pic>
        <p:nvPicPr>
          <p:cNvPr id="3" name="Εγγεγραμμένος ήχος">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2559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08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541178B6-28A2-4110-9F7E-0D88D7209AB0}"/>
              </a:ext>
            </a:extLst>
          </p:cNvPr>
          <p:cNvSpPr txBox="1"/>
          <p:nvPr/>
        </p:nvSpPr>
        <p:spPr>
          <a:xfrm>
            <a:off x="2495600" y="1085155"/>
            <a:ext cx="2160240" cy="707886"/>
          </a:xfrm>
          <a:prstGeom prst="rect">
            <a:avLst/>
          </a:prstGeom>
          <a:noFill/>
        </p:spPr>
        <p:txBody>
          <a:bodyPr wrap="square" rtlCol="0">
            <a:spAutoFit/>
          </a:bodyPr>
          <a:lstStyle/>
          <a:p>
            <a:pPr algn="ctr"/>
            <a:r>
              <a:rPr lang="el-GR" sz="2000" b="1" dirty="0" smtClean="0"/>
              <a:t>ΝΑ ΕΙΣΤΕ ΔΙΣΤΑΚΤΙΚΟΙ</a:t>
            </a:r>
            <a:endParaRPr lang="es-ES" sz="2000" b="1" dirty="0"/>
          </a:p>
        </p:txBody>
      </p:sp>
      <p:pic>
        <p:nvPicPr>
          <p:cNvPr id="17" name="flecha roja" descr="flecha roja">
            <a:hlinkClick r:id="" action="ppaction://media"/>
            <a:extLst>
              <a:ext uri="{FF2B5EF4-FFF2-40B4-BE49-F238E27FC236}">
                <a16:creationId xmlns:a16="http://schemas.microsoft.com/office/drawing/2014/main" xmlns="" id="{4D750361-7D0A-804E-B29C-6D36D7080076}"/>
              </a:ext>
            </a:extLst>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0" y="1071027"/>
            <a:ext cx="1306180" cy="1306180"/>
          </a:xfrm>
          <a:prstGeom prst="rect">
            <a:avLst/>
          </a:prstGeom>
        </p:spPr>
      </p:pic>
      <p:sp>
        <p:nvSpPr>
          <p:cNvPr id="4" name="TextBox 3">
            <a:extLst>
              <a:ext uri="{FF2B5EF4-FFF2-40B4-BE49-F238E27FC236}">
                <a16:creationId xmlns:a16="http://schemas.microsoft.com/office/drawing/2014/main" xmlns="" id="{77520687-D70E-42D5-87F6-00C93B5B90CA}"/>
              </a:ext>
            </a:extLst>
          </p:cNvPr>
          <p:cNvSpPr txBox="1"/>
          <p:nvPr/>
        </p:nvSpPr>
        <p:spPr>
          <a:xfrm>
            <a:off x="650536" y="2411231"/>
            <a:ext cx="2160240" cy="523220"/>
          </a:xfrm>
          <a:prstGeom prst="rect">
            <a:avLst/>
          </a:prstGeom>
          <a:noFill/>
        </p:spPr>
        <p:txBody>
          <a:bodyPr wrap="square" rtlCol="0">
            <a:spAutoFit/>
          </a:bodyPr>
          <a:lstStyle/>
          <a:p>
            <a:pPr algn="ctr"/>
            <a:endParaRPr lang="es-ES" sz="2800" b="1" dirty="0"/>
          </a:p>
        </p:txBody>
      </p:sp>
      <p:grpSp>
        <p:nvGrpSpPr>
          <p:cNvPr id="31" name="Grupo 30">
            <a:extLst>
              <a:ext uri="{FF2B5EF4-FFF2-40B4-BE49-F238E27FC236}">
                <a16:creationId xmlns:a16="http://schemas.microsoft.com/office/drawing/2014/main" xmlns="" id="{E1D0CCFF-85D9-6249-A720-E9344ECB974B}"/>
              </a:ext>
            </a:extLst>
          </p:cNvPr>
          <p:cNvGrpSpPr/>
          <p:nvPr/>
        </p:nvGrpSpPr>
        <p:grpSpPr>
          <a:xfrm>
            <a:off x="3027645" y="1609473"/>
            <a:ext cx="9164355" cy="840094"/>
            <a:chOff x="3027645" y="1609473"/>
            <a:chExt cx="9164355" cy="840094"/>
          </a:xfrm>
        </p:grpSpPr>
        <p:sp>
          <p:nvSpPr>
            <p:cNvPr id="13" name="TextBox 12">
              <a:extLst>
                <a:ext uri="{FF2B5EF4-FFF2-40B4-BE49-F238E27FC236}">
                  <a16:creationId xmlns:a16="http://schemas.microsoft.com/office/drawing/2014/main" xmlns="" id="{154D2F07-2FC8-4B29-8380-32A4953CC158}"/>
                </a:ext>
              </a:extLst>
            </p:cNvPr>
            <p:cNvSpPr txBox="1"/>
            <p:nvPr/>
          </p:nvSpPr>
          <p:spPr>
            <a:xfrm>
              <a:off x="3675108" y="1618570"/>
              <a:ext cx="8516892" cy="830997"/>
            </a:xfrm>
            <a:prstGeom prst="rect">
              <a:avLst/>
            </a:prstGeom>
            <a:noFill/>
          </p:spPr>
          <p:txBody>
            <a:bodyPr wrap="square">
              <a:spAutoFit/>
            </a:bodyPr>
            <a:lstStyle/>
            <a:p>
              <a:r>
                <a:rPr lang="el-GR" sz="2400" dirty="0" smtClean="0">
                  <a:latin typeface="Montserrat"/>
                </a:rPr>
                <a:t>Υπόσχονται μια αδύνατη ή γρήγορη ανάκαμψη</a:t>
              </a:r>
              <a:endParaRPr lang="en-US" sz="2400" dirty="0" smtClean="0">
                <a:latin typeface="Montserrat"/>
              </a:endParaRPr>
            </a:p>
            <a:p>
              <a:endParaRPr lang="en-US" sz="2400" dirty="0">
                <a:latin typeface="Montserrat"/>
              </a:endParaRPr>
            </a:p>
          </p:txBody>
        </p:sp>
        <p:pic>
          <p:nvPicPr>
            <p:cNvPr id="19" name="Imagen 18" descr="Icono&#10;&#10;Descripción generada automáticamente">
              <a:extLst>
                <a:ext uri="{FF2B5EF4-FFF2-40B4-BE49-F238E27FC236}">
                  <a16:creationId xmlns:a16="http://schemas.microsoft.com/office/drawing/2014/main" xmlns="" id="{58E0FE8C-C1F2-4346-B47A-69B4D04B17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7645" y="1609473"/>
              <a:ext cx="479858" cy="479858"/>
            </a:xfrm>
            <a:prstGeom prst="rect">
              <a:avLst/>
            </a:prstGeom>
          </p:spPr>
        </p:pic>
      </p:grpSp>
      <p:grpSp>
        <p:nvGrpSpPr>
          <p:cNvPr id="35" name="Grupo 34">
            <a:extLst>
              <a:ext uri="{FF2B5EF4-FFF2-40B4-BE49-F238E27FC236}">
                <a16:creationId xmlns:a16="http://schemas.microsoft.com/office/drawing/2014/main" xmlns="" id="{F6FB16FB-09B5-6D49-9297-C0F4E277B044}"/>
              </a:ext>
            </a:extLst>
          </p:cNvPr>
          <p:cNvGrpSpPr/>
          <p:nvPr/>
        </p:nvGrpSpPr>
        <p:grpSpPr>
          <a:xfrm>
            <a:off x="2944163" y="4176464"/>
            <a:ext cx="9247837" cy="918012"/>
            <a:chOff x="2944163" y="3960440"/>
            <a:chExt cx="9247837" cy="918012"/>
          </a:xfrm>
        </p:grpSpPr>
        <p:sp>
          <p:nvSpPr>
            <p:cNvPr id="10" name="TextBox 9">
              <a:extLst>
                <a:ext uri="{FF2B5EF4-FFF2-40B4-BE49-F238E27FC236}">
                  <a16:creationId xmlns:a16="http://schemas.microsoft.com/office/drawing/2014/main" xmlns="" id="{73185EF3-8846-4435-AB1D-05F30CFDA788}"/>
                </a:ext>
              </a:extLst>
            </p:cNvPr>
            <p:cNvSpPr txBox="1"/>
            <p:nvPr/>
          </p:nvSpPr>
          <p:spPr>
            <a:xfrm>
              <a:off x="3675108" y="4047455"/>
              <a:ext cx="8516892" cy="830997"/>
            </a:xfrm>
            <a:prstGeom prst="rect">
              <a:avLst/>
            </a:prstGeom>
            <a:noFill/>
          </p:spPr>
          <p:txBody>
            <a:bodyPr wrap="square">
              <a:spAutoFit/>
            </a:bodyPr>
            <a:lstStyle/>
            <a:p>
              <a:r>
                <a:rPr lang="el-GR" sz="2400" b="1" dirty="0" smtClean="0">
                  <a:latin typeface="Montserrat"/>
                </a:rPr>
                <a:t>Αναγνωρίζουν τη δύναμη των «φυσικών προϊόντων» έναντι της τεχνητής παραγωγής.</a:t>
              </a:r>
              <a:endParaRPr lang="es-ES" sz="2400" b="1" dirty="0">
                <a:latin typeface="Montserrat"/>
              </a:endParaRPr>
            </a:p>
          </p:txBody>
        </p:sp>
        <p:pic>
          <p:nvPicPr>
            <p:cNvPr id="24" name="Imagen 23" descr="Icono&#10;&#10;Descripción generada automáticamente">
              <a:extLst>
                <a:ext uri="{FF2B5EF4-FFF2-40B4-BE49-F238E27FC236}">
                  <a16:creationId xmlns:a16="http://schemas.microsoft.com/office/drawing/2014/main" xmlns="" id="{DCC248FF-5127-6547-9D36-12134D93D2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4163" y="3960440"/>
              <a:ext cx="548680" cy="548680"/>
            </a:xfrm>
            <a:prstGeom prst="rect">
              <a:avLst/>
            </a:prstGeom>
          </p:spPr>
        </p:pic>
      </p:grpSp>
      <p:grpSp>
        <p:nvGrpSpPr>
          <p:cNvPr id="34" name="Grupo 33">
            <a:extLst>
              <a:ext uri="{FF2B5EF4-FFF2-40B4-BE49-F238E27FC236}">
                <a16:creationId xmlns:a16="http://schemas.microsoft.com/office/drawing/2014/main" xmlns="" id="{5248EF5A-7D33-C44D-97F3-96F229AAB91F}"/>
              </a:ext>
            </a:extLst>
          </p:cNvPr>
          <p:cNvGrpSpPr/>
          <p:nvPr/>
        </p:nvGrpSpPr>
        <p:grpSpPr>
          <a:xfrm>
            <a:off x="2990672" y="3562176"/>
            <a:ext cx="9201328" cy="514896"/>
            <a:chOff x="2990672" y="3339160"/>
            <a:chExt cx="9201328" cy="514896"/>
          </a:xfrm>
        </p:grpSpPr>
        <p:sp>
          <p:nvSpPr>
            <p:cNvPr id="8" name="TextBox 7">
              <a:extLst>
                <a:ext uri="{FF2B5EF4-FFF2-40B4-BE49-F238E27FC236}">
                  <a16:creationId xmlns:a16="http://schemas.microsoft.com/office/drawing/2014/main" xmlns="" id="{3F2A7648-60C6-4EAD-A027-878E52E6FD1D}"/>
                </a:ext>
              </a:extLst>
            </p:cNvPr>
            <p:cNvSpPr txBox="1"/>
            <p:nvPr/>
          </p:nvSpPr>
          <p:spPr>
            <a:xfrm>
              <a:off x="3675108" y="3366842"/>
              <a:ext cx="8516892" cy="461665"/>
            </a:xfrm>
            <a:prstGeom prst="rect">
              <a:avLst/>
            </a:prstGeom>
            <a:noFill/>
          </p:spPr>
          <p:txBody>
            <a:bodyPr wrap="square">
              <a:spAutoFit/>
            </a:bodyPr>
            <a:lstStyle/>
            <a:p>
              <a:r>
                <a:rPr lang="en-US" sz="2400" dirty="0" smtClean="0">
                  <a:latin typeface="Montserrat"/>
                </a:rPr>
                <a:t>T.</a:t>
              </a:r>
              <a:endParaRPr lang="es-ES" sz="2400" dirty="0">
                <a:latin typeface="Montserrat"/>
              </a:endParaRPr>
            </a:p>
          </p:txBody>
        </p:sp>
        <p:pic>
          <p:nvPicPr>
            <p:cNvPr id="26" name="Imagen 25" descr="Icono&#10;&#10;Descripción generada automáticamente">
              <a:extLst>
                <a:ext uri="{FF2B5EF4-FFF2-40B4-BE49-F238E27FC236}">
                  <a16:creationId xmlns:a16="http://schemas.microsoft.com/office/drawing/2014/main" xmlns="" id="{99099C98-3498-BE48-852F-D050C3F4CA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0672" y="3339160"/>
              <a:ext cx="514896" cy="514896"/>
            </a:xfrm>
            <a:prstGeom prst="rect">
              <a:avLst/>
            </a:prstGeom>
          </p:spPr>
        </p:pic>
      </p:grpSp>
      <p:grpSp>
        <p:nvGrpSpPr>
          <p:cNvPr id="33" name="Grupo 32">
            <a:extLst>
              <a:ext uri="{FF2B5EF4-FFF2-40B4-BE49-F238E27FC236}">
                <a16:creationId xmlns:a16="http://schemas.microsoft.com/office/drawing/2014/main" xmlns="" id="{CA8B590C-5ECB-F44B-A87E-6A05BE671A30}"/>
              </a:ext>
            </a:extLst>
          </p:cNvPr>
          <p:cNvGrpSpPr/>
          <p:nvPr/>
        </p:nvGrpSpPr>
        <p:grpSpPr>
          <a:xfrm>
            <a:off x="3011104" y="2740482"/>
            <a:ext cx="8135532" cy="1218708"/>
            <a:chOff x="3001028" y="2762549"/>
            <a:chExt cx="8135532" cy="1218708"/>
          </a:xfrm>
        </p:grpSpPr>
        <p:sp>
          <p:nvSpPr>
            <p:cNvPr id="6" name="TextBox 5">
              <a:extLst>
                <a:ext uri="{FF2B5EF4-FFF2-40B4-BE49-F238E27FC236}">
                  <a16:creationId xmlns:a16="http://schemas.microsoft.com/office/drawing/2014/main" xmlns="" id="{D2A5319F-FF88-4161-BAD5-94AF4DF97608}"/>
                </a:ext>
              </a:extLst>
            </p:cNvPr>
            <p:cNvSpPr txBox="1"/>
            <p:nvPr/>
          </p:nvSpPr>
          <p:spPr>
            <a:xfrm>
              <a:off x="3675108" y="2780928"/>
              <a:ext cx="7461452" cy="1200329"/>
            </a:xfrm>
            <a:prstGeom prst="rect">
              <a:avLst/>
            </a:prstGeom>
            <a:noFill/>
          </p:spPr>
          <p:txBody>
            <a:bodyPr wrap="square">
              <a:spAutoFit/>
            </a:bodyPr>
            <a:lstStyle/>
            <a:p>
              <a:r>
                <a:rPr lang="el-GR" sz="2400" b="1" dirty="0" smtClean="0">
                  <a:latin typeface="Montserrat"/>
                </a:rPr>
                <a:t>Δείχνουν ότι βασίζονται σε εργαστηριακές ή ζωικές μελέτες</a:t>
              </a:r>
              <a:endParaRPr lang="es-ES" sz="2400" b="1" dirty="0" smtClean="0">
                <a:latin typeface="Montserrat"/>
              </a:endParaRPr>
            </a:p>
            <a:p>
              <a:endParaRPr lang="es-ES" sz="2400" dirty="0">
                <a:latin typeface="Montserrat"/>
              </a:endParaRPr>
            </a:p>
          </p:txBody>
        </p:sp>
        <p:pic>
          <p:nvPicPr>
            <p:cNvPr id="28" name="Imagen 27" descr="Icono&#10;&#10;Descripción generada automáticamente">
              <a:extLst>
                <a:ext uri="{FF2B5EF4-FFF2-40B4-BE49-F238E27FC236}">
                  <a16:creationId xmlns:a16="http://schemas.microsoft.com/office/drawing/2014/main" xmlns="" id="{33220171-1745-F84E-B634-55C5C06D05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1028" y="2762549"/>
              <a:ext cx="494184" cy="494184"/>
            </a:xfrm>
            <a:prstGeom prst="rect">
              <a:avLst/>
            </a:prstGeom>
          </p:spPr>
        </p:pic>
      </p:grpSp>
      <p:grpSp>
        <p:nvGrpSpPr>
          <p:cNvPr id="32" name="Grupo 31">
            <a:extLst>
              <a:ext uri="{FF2B5EF4-FFF2-40B4-BE49-F238E27FC236}">
                <a16:creationId xmlns:a16="http://schemas.microsoft.com/office/drawing/2014/main" xmlns="" id="{AA0591BE-2ECE-0044-B116-EB47DFBFB9A5}"/>
              </a:ext>
            </a:extLst>
          </p:cNvPr>
          <p:cNvGrpSpPr/>
          <p:nvPr/>
        </p:nvGrpSpPr>
        <p:grpSpPr>
          <a:xfrm>
            <a:off x="3009528" y="2150028"/>
            <a:ext cx="9182472" cy="566192"/>
            <a:chOff x="3009528" y="2150028"/>
            <a:chExt cx="9182472" cy="566192"/>
          </a:xfrm>
        </p:grpSpPr>
        <p:sp>
          <p:nvSpPr>
            <p:cNvPr id="2" name="TextBox 1">
              <a:extLst>
                <a:ext uri="{FF2B5EF4-FFF2-40B4-BE49-F238E27FC236}">
                  <a16:creationId xmlns:a16="http://schemas.microsoft.com/office/drawing/2014/main" xmlns="" id="{57D79E51-B248-436F-98AA-C4CE5C519635}"/>
                </a:ext>
              </a:extLst>
            </p:cNvPr>
            <p:cNvSpPr txBox="1"/>
            <p:nvPr/>
          </p:nvSpPr>
          <p:spPr>
            <a:xfrm>
              <a:off x="3675108" y="2175247"/>
              <a:ext cx="8516892" cy="461665"/>
            </a:xfrm>
            <a:prstGeom prst="rect">
              <a:avLst/>
            </a:prstGeom>
            <a:noFill/>
          </p:spPr>
          <p:txBody>
            <a:bodyPr wrap="square">
              <a:spAutoFit/>
            </a:bodyPr>
            <a:lstStyle/>
            <a:p>
              <a:r>
                <a:rPr lang="el-GR" sz="2400" b="1" dirty="0" smtClean="0">
                  <a:latin typeface="Montserrat"/>
                </a:rPr>
                <a:t>Οι συστάσεις τους βασίζονται σε μία μόνο μελέτη</a:t>
              </a:r>
              <a:endParaRPr lang="es-ES" sz="2400" b="1" dirty="0" smtClean="0">
                <a:latin typeface="Montserrat"/>
              </a:endParaRPr>
            </a:p>
          </p:txBody>
        </p:sp>
        <p:pic>
          <p:nvPicPr>
            <p:cNvPr id="30" name="Imagen 29" descr="Icono&#10;&#10;Descripción generada automáticamente">
              <a:extLst>
                <a:ext uri="{FF2B5EF4-FFF2-40B4-BE49-F238E27FC236}">
                  <a16:creationId xmlns:a16="http://schemas.microsoft.com/office/drawing/2014/main" xmlns="" id="{3D5DC2A1-7548-7149-B130-4DFB110D5B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9528" y="2150028"/>
              <a:ext cx="566192" cy="566192"/>
            </a:xfrm>
            <a:prstGeom prst="rect">
              <a:avLst/>
            </a:prstGeom>
          </p:spPr>
        </p:pic>
      </p:grpSp>
      <p:pic>
        <p:nvPicPr>
          <p:cNvPr id="23" name="Imagen 22" descr="Icono&#10;&#10;Descripción generada automáticamente">
            <a:extLst>
              <a:ext uri="{FF2B5EF4-FFF2-40B4-BE49-F238E27FC236}">
                <a16:creationId xmlns:a16="http://schemas.microsoft.com/office/drawing/2014/main" xmlns="" id="{1E1D9AC5-BB6D-F14E-94D9-FC2B7EB06E8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0084" y="4681983"/>
            <a:ext cx="1142256" cy="1142256"/>
          </a:xfrm>
          <a:prstGeom prst="rect">
            <a:avLst/>
          </a:prstGeom>
        </p:spPr>
      </p:pic>
      <p:pic>
        <p:nvPicPr>
          <p:cNvPr id="25" name="Imagen 24" descr="Icono&#10;&#10;Descripción generada automáticamente">
            <a:extLst>
              <a:ext uri="{FF2B5EF4-FFF2-40B4-BE49-F238E27FC236}">
                <a16:creationId xmlns:a16="http://schemas.microsoft.com/office/drawing/2014/main" xmlns="" id="{3661DEEC-1D7A-1C44-B373-2819FDB45F7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3964" y="4964798"/>
            <a:ext cx="782216" cy="782216"/>
          </a:xfrm>
          <a:prstGeom prst="rect">
            <a:avLst/>
          </a:prstGeom>
        </p:spPr>
      </p:pic>
      <p:sp>
        <p:nvSpPr>
          <p:cNvPr id="27" name="Rectángulo 12">
            <a:extLst>
              <a:ext uri="{FF2B5EF4-FFF2-40B4-BE49-F238E27FC236}">
                <a16:creationId xmlns:a16="http://schemas.microsoft.com/office/drawing/2014/main" xmlns="" id="{65088D34-241D-44AB-9DE5-01D3A6387DC0}"/>
              </a:ext>
            </a:extLst>
          </p:cNvPr>
          <p:cNvSpPr/>
          <p:nvPr/>
        </p:nvSpPr>
        <p:spPr>
          <a:xfrm>
            <a:off x="551384" y="383199"/>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ΝΑ ΑΝΑΓΝΩΡΙΖΕΤΕ ΤΙΣ ΨΕΥΔΕΙΣ ΕΙΔΗΣΕΙΣ ΥΓΕΙΑΣ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29" name="28 - Ορθογώνιο"/>
          <p:cNvSpPr/>
          <p:nvPr/>
        </p:nvSpPr>
        <p:spPr>
          <a:xfrm>
            <a:off x="3048000" y="3428999"/>
            <a:ext cx="8334412" cy="646331"/>
          </a:xfrm>
          <a:prstGeom prst="rect">
            <a:avLst/>
          </a:prstGeom>
        </p:spPr>
        <p:txBody>
          <a:bodyPr wrap="square">
            <a:spAutoFit/>
          </a:bodyPr>
          <a:lstStyle/>
          <a:p>
            <a:endParaRPr lang="en-US" b="1" dirty="0" smtClean="0">
              <a:latin typeface="Montserrat"/>
            </a:endParaRPr>
          </a:p>
          <a:p>
            <a:r>
              <a:rPr lang="en-US" b="1" dirty="0" smtClean="0">
                <a:latin typeface="Montserrat"/>
              </a:rPr>
              <a:t>           B</a:t>
            </a:r>
            <a:r>
              <a:rPr lang="el-GR" b="1" dirty="0" err="1" smtClean="0">
                <a:latin typeface="Montserrat"/>
              </a:rPr>
              <a:t>ασίζονται</a:t>
            </a:r>
            <a:r>
              <a:rPr lang="el-GR" b="1" dirty="0" smtClean="0">
                <a:latin typeface="Montserrat"/>
              </a:rPr>
              <a:t> σε μαρτυρίες που ισχυρίζονται ότι </a:t>
            </a:r>
            <a:r>
              <a:rPr lang="en-US" b="1" dirty="0" smtClean="0">
                <a:latin typeface="Montserrat"/>
              </a:rPr>
              <a:t>  </a:t>
            </a:r>
            <a:r>
              <a:rPr lang="el-GR" b="1" dirty="0" smtClean="0">
                <a:latin typeface="Montserrat"/>
              </a:rPr>
              <a:t>ταιριάζει</a:t>
            </a:r>
            <a:endParaRPr lang="el-GR" dirty="0"/>
          </a:p>
        </p:txBody>
      </p:sp>
      <p:pic>
        <p:nvPicPr>
          <p:cNvPr id="3" name="Εγγεγραμμένος ήχος">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4097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42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541178B6-28A2-4110-9F7E-0D88D7209AB0}"/>
              </a:ext>
            </a:extLst>
          </p:cNvPr>
          <p:cNvSpPr txBox="1"/>
          <p:nvPr/>
        </p:nvSpPr>
        <p:spPr>
          <a:xfrm>
            <a:off x="2495600" y="1085155"/>
            <a:ext cx="2160240" cy="707886"/>
          </a:xfrm>
          <a:prstGeom prst="rect">
            <a:avLst/>
          </a:prstGeom>
          <a:noFill/>
        </p:spPr>
        <p:txBody>
          <a:bodyPr wrap="square" rtlCol="0">
            <a:spAutoFit/>
          </a:bodyPr>
          <a:lstStyle/>
          <a:p>
            <a:pPr algn="ctr"/>
            <a:r>
              <a:rPr lang="el-GR" sz="2000" b="1" dirty="0" smtClean="0"/>
              <a:t>ΝΑ ΕΙΣΤΕ ΔΙΣΤΑΚΤΙΚΟΙ</a:t>
            </a:r>
            <a:endParaRPr lang="es-ES" sz="2000" b="1" dirty="0"/>
          </a:p>
        </p:txBody>
      </p:sp>
      <p:pic>
        <p:nvPicPr>
          <p:cNvPr id="17" name="flecha roja" descr="flecha roja">
            <a:hlinkClick r:id="" action="ppaction://media"/>
            <a:extLst>
              <a:ext uri="{FF2B5EF4-FFF2-40B4-BE49-F238E27FC236}">
                <a16:creationId xmlns:a16="http://schemas.microsoft.com/office/drawing/2014/main" xmlns="" id="{4D750361-7D0A-804E-B29C-6D36D7080076}"/>
              </a:ext>
            </a:extLst>
          </p:cNvPr>
          <p:cNvPicPr>
            <a:picLocks noChangeAspect="1"/>
          </p:cNvPicPr>
          <p:nvPr>
            <a:videoFile r:link="rId2"/>
            <p:extLst>
              <p:ext uri="{DAA4B4D4-6D71-4841-9C94-3DE7FCFB9230}">
                <p14:media xmlns:p14="http://schemas.microsoft.com/office/powerpoint/2010/main" r:embed="rId1"/>
              </p:ext>
            </p:extLst>
          </p:nvPr>
        </p:nvPicPr>
        <p:blipFill>
          <a:blip r:embed="rId7" cstate="print"/>
          <a:stretch>
            <a:fillRect/>
          </a:stretch>
        </p:blipFill>
        <p:spPr>
          <a:xfrm>
            <a:off x="0" y="1071027"/>
            <a:ext cx="1306180" cy="1306180"/>
          </a:xfrm>
          <a:prstGeom prst="rect">
            <a:avLst/>
          </a:prstGeom>
        </p:spPr>
      </p:pic>
      <p:sp>
        <p:nvSpPr>
          <p:cNvPr id="4" name="TextBox 3">
            <a:extLst>
              <a:ext uri="{FF2B5EF4-FFF2-40B4-BE49-F238E27FC236}">
                <a16:creationId xmlns:a16="http://schemas.microsoft.com/office/drawing/2014/main" xmlns="" id="{77520687-D70E-42D5-87F6-00C93B5B90CA}"/>
              </a:ext>
            </a:extLst>
          </p:cNvPr>
          <p:cNvSpPr txBox="1"/>
          <p:nvPr/>
        </p:nvSpPr>
        <p:spPr>
          <a:xfrm>
            <a:off x="650536" y="2411231"/>
            <a:ext cx="2160240" cy="523220"/>
          </a:xfrm>
          <a:prstGeom prst="rect">
            <a:avLst/>
          </a:prstGeom>
          <a:noFill/>
        </p:spPr>
        <p:txBody>
          <a:bodyPr wrap="square" rtlCol="0">
            <a:spAutoFit/>
          </a:bodyPr>
          <a:lstStyle/>
          <a:p>
            <a:pPr algn="ctr"/>
            <a:endParaRPr lang="es-ES" sz="2800" b="1" dirty="0"/>
          </a:p>
        </p:txBody>
      </p:sp>
      <p:grpSp>
        <p:nvGrpSpPr>
          <p:cNvPr id="3" name="Grupo 30">
            <a:extLst>
              <a:ext uri="{FF2B5EF4-FFF2-40B4-BE49-F238E27FC236}">
                <a16:creationId xmlns:a16="http://schemas.microsoft.com/office/drawing/2014/main" xmlns="" id="{E1D0CCFF-85D9-6249-A720-E9344ECB974B}"/>
              </a:ext>
            </a:extLst>
          </p:cNvPr>
          <p:cNvGrpSpPr/>
          <p:nvPr/>
        </p:nvGrpSpPr>
        <p:grpSpPr>
          <a:xfrm>
            <a:off x="3027645" y="1609473"/>
            <a:ext cx="9164355" cy="840094"/>
            <a:chOff x="3027645" y="1609473"/>
            <a:chExt cx="9164355" cy="840094"/>
          </a:xfrm>
        </p:grpSpPr>
        <p:sp>
          <p:nvSpPr>
            <p:cNvPr id="13" name="TextBox 12">
              <a:extLst>
                <a:ext uri="{FF2B5EF4-FFF2-40B4-BE49-F238E27FC236}">
                  <a16:creationId xmlns:a16="http://schemas.microsoft.com/office/drawing/2014/main" xmlns="" id="{154D2F07-2FC8-4B29-8380-32A4953CC158}"/>
                </a:ext>
              </a:extLst>
            </p:cNvPr>
            <p:cNvSpPr txBox="1"/>
            <p:nvPr/>
          </p:nvSpPr>
          <p:spPr>
            <a:xfrm>
              <a:off x="3675108" y="1618570"/>
              <a:ext cx="8516892" cy="830997"/>
            </a:xfrm>
            <a:prstGeom prst="rect">
              <a:avLst/>
            </a:prstGeom>
            <a:noFill/>
          </p:spPr>
          <p:txBody>
            <a:bodyPr wrap="square">
              <a:spAutoFit/>
            </a:bodyPr>
            <a:lstStyle/>
            <a:p>
              <a:r>
                <a:rPr lang="el-GR" sz="2400" dirty="0" smtClean="0">
                  <a:latin typeface="Montserrat"/>
                </a:rPr>
                <a:t>Υπόσχονται μια αδύνατη ή γρήγορη ανάκαμψη</a:t>
              </a:r>
              <a:endParaRPr lang="en-US" sz="2400" dirty="0" smtClean="0">
                <a:latin typeface="Montserrat"/>
              </a:endParaRPr>
            </a:p>
            <a:p>
              <a:endParaRPr lang="en-US" sz="2400" dirty="0">
                <a:latin typeface="Montserrat"/>
              </a:endParaRPr>
            </a:p>
          </p:txBody>
        </p:sp>
        <p:pic>
          <p:nvPicPr>
            <p:cNvPr id="19" name="Imagen 18" descr="Icono&#10;&#10;Descripción generada automáticamente">
              <a:extLst>
                <a:ext uri="{FF2B5EF4-FFF2-40B4-BE49-F238E27FC236}">
                  <a16:creationId xmlns:a16="http://schemas.microsoft.com/office/drawing/2014/main" xmlns="" id="{58E0FE8C-C1F2-4346-B47A-69B4D04B17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7645" y="1609473"/>
              <a:ext cx="479858" cy="479858"/>
            </a:xfrm>
            <a:prstGeom prst="rect">
              <a:avLst/>
            </a:prstGeom>
          </p:spPr>
        </p:pic>
      </p:grpSp>
      <p:grpSp>
        <p:nvGrpSpPr>
          <p:cNvPr id="7" name="Grupo 34">
            <a:extLst>
              <a:ext uri="{FF2B5EF4-FFF2-40B4-BE49-F238E27FC236}">
                <a16:creationId xmlns:a16="http://schemas.microsoft.com/office/drawing/2014/main" xmlns="" id="{F6FB16FB-09B5-6D49-9297-C0F4E277B044}"/>
              </a:ext>
            </a:extLst>
          </p:cNvPr>
          <p:cNvGrpSpPr/>
          <p:nvPr/>
        </p:nvGrpSpPr>
        <p:grpSpPr>
          <a:xfrm>
            <a:off x="2944163" y="4176464"/>
            <a:ext cx="9247837" cy="918012"/>
            <a:chOff x="2944163" y="3960440"/>
            <a:chExt cx="9247837" cy="918012"/>
          </a:xfrm>
        </p:grpSpPr>
        <p:sp>
          <p:nvSpPr>
            <p:cNvPr id="10" name="TextBox 9">
              <a:extLst>
                <a:ext uri="{FF2B5EF4-FFF2-40B4-BE49-F238E27FC236}">
                  <a16:creationId xmlns:a16="http://schemas.microsoft.com/office/drawing/2014/main" xmlns="" id="{73185EF3-8846-4435-AB1D-05F30CFDA788}"/>
                </a:ext>
              </a:extLst>
            </p:cNvPr>
            <p:cNvSpPr txBox="1"/>
            <p:nvPr/>
          </p:nvSpPr>
          <p:spPr>
            <a:xfrm>
              <a:off x="3675108" y="4047455"/>
              <a:ext cx="8516892" cy="830997"/>
            </a:xfrm>
            <a:prstGeom prst="rect">
              <a:avLst/>
            </a:prstGeom>
            <a:noFill/>
          </p:spPr>
          <p:txBody>
            <a:bodyPr wrap="square">
              <a:spAutoFit/>
            </a:bodyPr>
            <a:lstStyle/>
            <a:p>
              <a:r>
                <a:rPr lang="el-GR" sz="2400" b="1" dirty="0" smtClean="0">
                  <a:latin typeface="Montserrat"/>
                </a:rPr>
                <a:t>Αναγνωρίζουν τη δύναμη των «φυσικών προϊόντων» έναντι της τεχνητής παραγωγής.</a:t>
              </a:r>
              <a:endParaRPr lang="es-ES" sz="2400" b="1" dirty="0">
                <a:latin typeface="Montserrat"/>
              </a:endParaRPr>
            </a:p>
          </p:txBody>
        </p:sp>
        <p:pic>
          <p:nvPicPr>
            <p:cNvPr id="24" name="Imagen 23" descr="Icono&#10;&#10;Descripción generada automáticamente">
              <a:extLst>
                <a:ext uri="{FF2B5EF4-FFF2-40B4-BE49-F238E27FC236}">
                  <a16:creationId xmlns:a16="http://schemas.microsoft.com/office/drawing/2014/main" xmlns="" id="{DCC248FF-5127-6547-9D36-12134D93D2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4163" y="3960440"/>
              <a:ext cx="548680" cy="548680"/>
            </a:xfrm>
            <a:prstGeom prst="rect">
              <a:avLst/>
            </a:prstGeom>
          </p:spPr>
        </p:pic>
      </p:grpSp>
      <p:grpSp>
        <p:nvGrpSpPr>
          <p:cNvPr id="12" name="Grupo 33">
            <a:extLst>
              <a:ext uri="{FF2B5EF4-FFF2-40B4-BE49-F238E27FC236}">
                <a16:creationId xmlns:a16="http://schemas.microsoft.com/office/drawing/2014/main" xmlns="" id="{5248EF5A-7D33-C44D-97F3-96F229AAB91F}"/>
              </a:ext>
            </a:extLst>
          </p:cNvPr>
          <p:cNvGrpSpPr/>
          <p:nvPr/>
        </p:nvGrpSpPr>
        <p:grpSpPr>
          <a:xfrm>
            <a:off x="2990672" y="3562176"/>
            <a:ext cx="9201328" cy="514896"/>
            <a:chOff x="2990672" y="3339160"/>
            <a:chExt cx="9201328" cy="514896"/>
          </a:xfrm>
        </p:grpSpPr>
        <p:sp>
          <p:nvSpPr>
            <p:cNvPr id="8" name="TextBox 7">
              <a:extLst>
                <a:ext uri="{FF2B5EF4-FFF2-40B4-BE49-F238E27FC236}">
                  <a16:creationId xmlns:a16="http://schemas.microsoft.com/office/drawing/2014/main" xmlns="" id="{3F2A7648-60C6-4EAD-A027-878E52E6FD1D}"/>
                </a:ext>
              </a:extLst>
            </p:cNvPr>
            <p:cNvSpPr txBox="1"/>
            <p:nvPr/>
          </p:nvSpPr>
          <p:spPr>
            <a:xfrm>
              <a:off x="3675108" y="3366842"/>
              <a:ext cx="8516892" cy="461665"/>
            </a:xfrm>
            <a:prstGeom prst="rect">
              <a:avLst/>
            </a:prstGeom>
            <a:noFill/>
          </p:spPr>
          <p:txBody>
            <a:bodyPr wrap="square">
              <a:spAutoFit/>
            </a:bodyPr>
            <a:lstStyle/>
            <a:p>
              <a:r>
                <a:rPr lang="en-US" sz="2400" dirty="0" smtClean="0">
                  <a:latin typeface="Montserrat"/>
                </a:rPr>
                <a:t>T.</a:t>
              </a:r>
              <a:endParaRPr lang="es-ES" sz="2400" dirty="0">
                <a:latin typeface="Montserrat"/>
              </a:endParaRPr>
            </a:p>
          </p:txBody>
        </p:sp>
        <p:pic>
          <p:nvPicPr>
            <p:cNvPr id="26" name="Imagen 25" descr="Icono&#10;&#10;Descripción generada automáticamente">
              <a:extLst>
                <a:ext uri="{FF2B5EF4-FFF2-40B4-BE49-F238E27FC236}">
                  <a16:creationId xmlns:a16="http://schemas.microsoft.com/office/drawing/2014/main" xmlns="" id="{99099C98-3498-BE48-852F-D050C3F4CA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0672" y="3339160"/>
              <a:ext cx="514896" cy="514896"/>
            </a:xfrm>
            <a:prstGeom prst="rect">
              <a:avLst/>
            </a:prstGeom>
          </p:spPr>
        </p:pic>
      </p:grpSp>
      <p:grpSp>
        <p:nvGrpSpPr>
          <p:cNvPr id="14" name="Grupo 32">
            <a:extLst>
              <a:ext uri="{FF2B5EF4-FFF2-40B4-BE49-F238E27FC236}">
                <a16:creationId xmlns:a16="http://schemas.microsoft.com/office/drawing/2014/main" xmlns="" id="{CA8B590C-5ECB-F44B-A87E-6A05BE671A30}"/>
              </a:ext>
            </a:extLst>
          </p:cNvPr>
          <p:cNvGrpSpPr/>
          <p:nvPr/>
        </p:nvGrpSpPr>
        <p:grpSpPr>
          <a:xfrm>
            <a:off x="3011104" y="2740482"/>
            <a:ext cx="8135532" cy="1218708"/>
            <a:chOff x="3001028" y="2762549"/>
            <a:chExt cx="8135532" cy="1218708"/>
          </a:xfrm>
        </p:grpSpPr>
        <p:sp>
          <p:nvSpPr>
            <p:cNvPr id="6" name="TextBox 5">
              <a:extLst>
                <a:ext uri="{FF2B5EF4-FFF2-40B4-BE49-F238E27FC236}">
                  <a16:creationId xmlns:a16="http://schemas.microsoft.com/office/drawing/2014/main" xmlns="" id="{D2A5319F-FF88-4161-BAD5-94AF4DF97608}"/>
                </a:ext>
              </a:extLst>
            </p:cNvPr>
            <p:cNvSpPr txBox="1"/>
            <p:nvPr/>
          </p:nvSpPr>
          <p:spPr>
            <a:xfrm>
              <a:off x="3675108" y="2780928"/>
              <a:ext cx="7461452" cy="1200329"/>
            </a:xfrm>
            <a:prstGeom prst="rect">
              <a:avLst/>
            </a:prstGeom>
            <a:noFill/>
          </p:spPr>
          <p:txBody>
            <a:bodyPr wrap="square">
              <a:spAutoFit/>
            </a:bodyPr>
            <a:lstStyle/>
            <a:p>
              <a:r>
                <a:rPr lang="el-GR" sz="2400" b="1" dirty="0" smtClean="0">
                  <a:latin typeface="Montserrat"/>
                </a:rPr>
                <a:t>Δείχνουν ότι βασίζονται σε εργαστηριακές ή ζωικές μελέτες</a:t>
              </a:r>
              <a:endParaRPr lang="es-ES" sz="2400" b="1" dirty="0" smtClean="0">
                <a:latin typeface="Montserrat"/>
              </a:endParaRPr>
            </a:p>
            <a:p>
              <a:endParaRPr lang="es-ES" sz="2400" dirty="0">
                <a:latin typeface="Montserrat"/>
              </a:endParaRPr>
            </a:p>
          </p:txBody>
        </p:sp>
        <p:pic>
          <p:nvPicPr>
            <p:cNvPr id="28" name="Imagen 27" descr="Icono&#10;&#10;Descripción generada automáticamente">
              <a:extLst>
                <a:ext uri="{FF2B5EF4-FFF2-40B4-BE49-F238E27FC236}">
                  <a16:creationId xmlns:a16="http://schemas.microsoft.com/office/drawing/2014/main" xmlns="" id="{33220171-1745-F84E-B634-55C5C06D053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1028" y="2762549"/>
              <a:ext cx="494184" cy="494184"/>
            </a:xfrm>
            <a:prstGeom prst="rect">
              <a:avLst/>
            </a:prstGeom>
          </p:spPr>
        </p:pic>
      </p:grpSp>
      <p:grpSp>
        <p:nvGrpSpPr>
          <p:cNvPr id="15" name="Grupo 31">
            <a:extLst>
              <a:ext uri="{FF2B5EF4-FFF2-40B4-BE49-F238E27FC236}">
                <a16:creationId xmlns:a16="http://schemas.microsoft.com/office/drawing/2014/main" xmlns="" id="{AA0591BE-2ECE-0044-B116-EB47DFBFB9A5}"/>
              </a:ext>
            </a:extLst>
          </p:cNvPr>
          <p:cNvGrpSpPr/>
          <p:nvPr/>
        </p:nvGrpSpPr>
        <p:grpSpPr>
          <a:xfrm>
            <a:off x="3009528" y="2150028"/>
            <a:ext cx="9182472" cy="566192"/>
            <a:chOff x="3009528" y="2150028"/>
            <a:chExt cx="9182472" cy="566192"/>
          </a:xfrm>
        </p:grpSpPr>
        <p:sp>
          <p:nvSpPr>
            <p:cNvPr id="2" name="TextBox 1">
              <a:extLst>
                <a:ext uri="{FF2B5EF4-FFF2-40B4-BE49-F238E27FC236}">
                  <a16:creationId xmlns:a16="http://schemas.microsoft.com/office/drawing/2014/main" xmlns="" id="{57D79E51-B248-436F-98AA-C4CE5C519635}"/>
                </a:ext>
              </a:extLst>
            </p:cNvPr>
            <p:cNvSpPr txBox="1"/>
            <p:nvPr/>
          </p:nvSpPr>
          <p:spPr>
            <a:xfrm>
              <a:off x="3675108" y="2175247"/>
              <a:ext cx="8516892" cy="461665"/>
            </a:xfrm>
            <a:prstGeom prst="rect">
              <a:avLst/>
            </a:prstGeom>
            <a:noFill/>
          </p:spPr>
          <p:txBody>
            <a:bodyPr wrap="square">
              <a:spAutoFit/>
            </a:bodyPr>
            <a:lstStyle/>
            <a:p>
              <a:r>
                <a:rPr lang="el-GR" sz="2400" b="1" dirty="0" smtClean="0">
                  <a:latin typeface="Montserrat"/>
                </a:rPr>
                <a:t>Οι συστάσεις τους βασίζονται σε μία μόνο μελέτη</a:t>
              </a:r>
              <a:endParaRPr lang="es-ES" sz="2400" b="1" dirty="0" smtClean="0">
                <a:latin typeface="Montserrat"/>
              </a:endParaRPr>
            </a:p>
          </p:txBody>
        </p:sp>
        <p:pic>
          <p:nvPicPr>
            <p:cNvPr id="30" name="Imagen 29" descr="Icono&#10;&#10;Descripción generada automáticamente">
              <a:extLst>
                <a:ext uri="{FF2B5EF4-FFF2-40B4-BE49-F238E27FC236}">
                  <a16:creationId xmlns:a16="http://schemas.microsoft.com/office/drawing/2014/main" xmlns="" id="{3D5DC2A1-7548-7149-B130-4DFB110D5B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9528" y="2150028"/>
              <a:ext cx="566192" cy="566192"/>
            </a:xfrm>
            <a:prstGeom prst="rect">
              <a:avLst/>
            </a:prstGeom>
          </p:spPr>
        </p:pic>
      </p:grpSp>
      <p:pic>
        <p:nvPicPr>
          <p:cNvPr id="23" name="Imagen 22" descr="Icono&#10;&#10;Descripción generada automáticamente">
            <a:extLst>
              <a:ext uri="{FF2B5EF4-FFF2-40B4-BE49-F238E27FC236}">
                <a16:creationId xmlns:a16="http://schemas.microsoft.com/office/drawing/2014/main" xmlns="" id="{1E1D9AC5-BB6D-F14E-94D9-FC2B7EB06E8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0084" y="4681983"/>
            <a:ext cx="1142256" cy="1142256"/>
          </a:xfrm>
          <a:prstGeom prst="rect">
            <a:avLst/>
          </a:prstGeom>
        </p:spPr>
      </p:pic>
      <p:pic>
        <p:nvPicPr>
          <p:cNvPr id="25" name="Imagen 24" descr="Icono&#10;&#10;Descripción generada automáticamente">
            <a:extLst>
              <a:ext uri="{FF2B5EF4-FFF2-40B4-BE49-F238E27FC236}">
                <a16:creationId xmlns:a16="http://schemas.microsoft.com/office/drawing/2014/main" xmlns="" id="{3661DEEC-1D7A-1C44-B373-2819FDB45F7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3964" y="4964798"/>
            <a:ext cx="782216" cy="782216"/>
          </a:xfrm>
          <a:prstGeom prst="rect">
            <a:avLst/>
          </a:prstGeom>
        </p:spPr>
      </p:pic>
      <p:sp>
        <p:nvSpPr>
          <p:cNvPr id="27" name="Rectángulo 12">
            <a:extLst>
              <a:ext uri="{FF2B5EF4-FFF2-40B4-BE49-F238E27FC236}">
                <a16:creationId xmlns:a16="http://schemas.microsoft.com/office/drawing/2014/main" xmlns="" id="{65088D34-241D-44AB-9DE5-01D3A6387DC0}"/>
              </a:ext>
            </a:extLst>
          </p:cNvPr>
          <p:cNvSpPr/>
          <p:nvPr/>
        </p:nvSpPr>
        <p:spPr>
          <a:xfrm>
            <a:off x="551384" y="383199"/>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ΝΑ ΑΝΑΓΝΩΡΙΖΕΤΕ ΤΙΣ ΨΕΥΔΕΙΣ ΕΙΔΗΣΕΙΣ ΥΓΕΙΑΣ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29" name="28 - Ορθογώνιο"/>
          <p:cNvSpPr/>
          <p:nvPr/>
        </p:nvSpPr>
        <p:spPr>
          <a:xfrm>
            <a:off x="3048000" y="3428999"/>
            <a:ext cx="8334412" cy="646331"/>
          </a:xfrm>
          <a:prstGeom prst="rect">
            <a:avLst/>
          </a:prstGeom>
        </p:spPr>
        <p:txBody>
          <a:bodyPr wrap="square">
            <a:spAutoFit/>
          </a:bodyPr>
          <a:lstStyle/>
          <a:p>
            <a:endParaRPr lang="en-US" b="1" dirty="0" smtClean="0">
              <a:latin typeface="Montserrat"/>
            </a:endParaRPr>
          </a:p>
          <a:p>
            <a:r>
              <a:rPr lang="en-US" b="1" dirty="0" smtClean="0">
                <a:latin typeface="Montserrat"/>
              </a:rPr>
              <a:t>           B</a:t>
            </a:r>
            <a:r>
              <a:rPr lang="el-GR" b="1" dirty="0" err="1" smtClean="0">
                <a:latin typeface="Montserrat"/>
              </a:rPr>
              <a:t>ασίζονται</a:t>
            </a:r>
            <a:r>
              <a:rPr lang="el-GR" b="1" dirty="0" smtClean="0">
                <a:latin typeface="Montserrat"/>
              </a:rPr>
              <a:t> σε μαρτυρίες που ισχυρίζονται ότι </a:t>
            </a:r>
            <a:r>
              <a:rPr lang="en-US" b="1" dirty="0" smtClean="0">
                <a:latin typeface="Montserrat"/>
              </a:rPr>
              <a:t>  </a:t>
            </a:r>
            <a:r>
              <a:rPr lang="el-GR" b="1" dirty="0" smtClean="0">
                <a:latin typeface="Montserrat"/>
              </a:rPr>
              <a:t>ταιριάζει</a:t>
            </a:r>
            <a:endParaRPr lang="el-GR" dirty="0"/>
          </a:p>
        </p:txBody>
      </p:sp>
      <p:pic>
        <p:nvPicPr>
          <p:cNvPr id="16" name="Εγγεγραμμένος ήχος">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4097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567" fill="hold"/>
                                        <p:tgtEl>
                                          <p:spTgt spid="16"/>
                                        </p:tgtEl>
                                      </p:cBhvr>
                                    </p:cmd>
                                  </p:childTnLst>
                                </p:cTn>
                              </p:par>
                            </p:childTnLst>
                          </p:cTn>
                        </p:par>
                      </p:childTnLst>
                    </p:cTn>
                  </p:par>
                </p:childTnLst>
              </p:cTn>
              <p:nextCondLst>
                <p:cond evt="onClick" delay="0">
                  <p:tgtEl>
                    <p:spTgt spid="16"/>
                  </p:tgtEl>
                </p:cond>
              </p:nextCondLst>
            </p:seq>
            <p:audio>
              <p:cMediaNode vol="80000">
                <p:cTn id="13" fill="hold" display="0">
                  <p:stCondLst>
                    <p:cond delay="indefinite"/>
                  </p:stCondLst>
                  <p:endCondLst>
                    <p:cond evt="onStopAudio" delay="0">
                      <p:tgtEl>
                        <p:sldTgt/>
                      </p:tgtEl>
                    </p:cond>
                  </p:endCondLst>
                </p:cTn>
                <p:tgtEl>
                  <p:spTgt spid="1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F69F5D1C-D400-4BC7-8DCC-1D0A904BA48D}"/>
              </a:ext>
            </a:extLst>
          </p:cNvPr>
          <p:cNvSpPr txBox="1"/>
          <p:nvPr/>
        </p:nvSpPr>
        <p:spPr>
          <a:xfrm>
            <a:off x="4439816" y="2692671"/>
            <a:ext cx="184731" cy="646331"/>
          </a:xfrm>
          <a:prstGeom prst="rect">
            <a:avLst/>
          </a:prstGeom>
          <a:noFill/>
        </p:spPr>
        <p:txBody>
          <a:bodyPr wrap="none" rtlCol="0">
            <a:spAutoFit/>
          </a:bodyPr>
          <a:lstStyle/>
          <a:p>
            <a:endParaRPr lang="es-ES" dirty="0"/>
          </a:p>
          <a:p>
            <a:endParaRPr lang="es-ES" dirty="0"/>
          </a:p>
        </p:txBody>
      </p:sp>
      <p:pic>
        <p:nvPicPr>
          <p:cNvPr id="4" name="redes" descr="redes">
            <a:hlinkClick r:id="" action="ppaction://media"/>
            <a:extLst>
              <a:ext uri="{FF2B5EF4-FFF2-40B4-BE49-F238E27FC236}">
                <a16:creationId xmlns:a16="http://schemas.microsoft.com/office/drawing/2014/main" xmlns="" id="{9C69CB82-A2AA-6541-A556-8FF2C173DE02}"/>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551384" y="1533909"/>
            <a:ext cx="4728790" cy="4728790"/>
          </a:xfrm>
          <a:prstGeom prst="rect">
            <a:avLst/>
          </a:prstGeom>
        </p:spPr>
      </p:pic>
      <p:pic>
        <p:nvPicPr>
          <p:cNvPr id="5" name="movil" descr="movil">
            <a:hlinkClick r:id="" action="ppaction://media"/>
            <a:extLst>
              <a:ext uri="{FF2B5EF4-FFF2-40B4-BE49-F238E27FC236}">
                <a16:creationId xmlns:a16="http://schemas.microsoft.com/office/drawing/2014/main" xmlns="" id="{97502E54-A7D4-D744-9423-617996EDB9CA}"/>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6148584" y="1481009"/>
            <a:ext cx="4728790" cy="4728790"/>
          </a:xfrm>
          <a:prstGeom prst="rect">
            <a:avLst/>
          </a:prstGeom>
        </p:spPr>
      </p:pic>
      <p:sp>
        <p:nvSpPr>
          <p:cNvPr id="10" name="Rectángulo 12">
            <a:extLst>
              <a:ext uri="{FF2B5EF4-FFF2-40B4-BE49-F238E27FC236}">
                <a16:creationId xmlns:a16="http://schemas.microsoft.com/office/drawing/2014/main" xmlns="" id="{C1928143-600D-400A-A01B-835BDEA48C82}"/>
              </a:ext>
            </a:extLst>
          </p:cNvPr>
          <p:cNvSpPr/>
          <p:nvPr/>
        </p:nvSpPr>
        <p:spPr>
          <a:xfrm>
            <a:off x="551384" y="383199"/>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ΝΑ ΑΝΑΓΝΩΡΙΖΕΤΕ ΤΙΣ ΨΕΥΔΕΙΣ ΕΙΔΗΣΕΙΣ ΥΓΕΙΑΣ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12" name="TextBox 3">
            <a:extLst>
              <a:ext uri="{FF2B5EF4-FFF2-40B4-BE49-F238E27FC236}">
                <a16:creationId xmlns:a16="http://schemas.microsoft.com/office/drawing/2014/main" xmlns="" id="{9E32DFB0-0AB9-49F5-8D54-422D1B7ABDB1}"/>
              </a:ext>
            </a:extLst>
          </p:cNvPr>
          <p:cNvSpPr txBox="1"/>
          <p:nvPr/>
        </p:nvSpPr>
        <p:spPr>
          <a:xfrm>
            <a:off x="9399844" y="692813"/>
            <a:ext cx="2232249" cy="1200329"/>
          </a:xfrm>
          <a:prstGeom prst="rect">
            <a:avLst/>
          </a:prstGeom>
          <a:noFill/>
        </p:spPr>
        <p:txBody>
          <a:bodyPr wrap="square" rtlCol="0">
            <a:spAutoFit/>
          </a:bodyPr>
          <a:lstStyle/>
          <a:p>
            <a:pPr algn="ctr"/>
            <a:r>
              <a:rPr lang="ca-ES-valencia" sz="2400" b="1" dirty="0"/>
              <a:t>THEY APPEAL TO OUR EMOTIONS</a:t>
            </a:r>
            <a:endParaRPr lang="es-ES" sz="2400" b="1" dirty="0"/>
          </a:p>
        </p:txBody>
      </p:sp>
      <p:pic>
        <p:nvPicPr>
          <p:cNvPr id="16" name="Gráfico 15" descr="Detener contorno">
            <a:extLst>
              <a:ext uri="{FF2B5EF4-FFF2-40B4-BE49-F238E27FC236}">
                <a16:creationId xmlns:a16="http://schemas.microsoft.com/office/drawing/2014/main" xmlns="" id="{51527DED-57BD-49C3-BAE6-873D03B26B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525024" y="357166"/>
            <a:ext cx="2001116" cy="2049900"/>
          </a:xfrm>
          <a:prstGeom prst="rect">
            <a:avLst/>
          </a:prstGeom>
        </p:spPr>
      </p:pic>
      <p:pic>
        <p:nvPicPr>
          <p:cNvPr id="2" name="Εγγεγραμμένος ήχος">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9211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3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7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video>
              <p:cMediaNode vol="80000">
                <p:cTn id="12"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1437"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452004"/>
            <a:ext cx="12192000" cy="405996"/>
          </a:xfrm>
          <a:prstGeom prst="rect">
            <a:avLst/>
          </a:prstGeom>
          <a:solidFill>
            <a:srgbClr val="009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FF00"/>
              </a:highlight>
            </a:endParaRPr>
          </a:p>
        </p:txBody>
      </p:sp>
      <p:cxnSp>
        <p:nvCxnSpPr>
          <p:cNvPr id="11" name="Conector recto 10">
            <a:extLst>
              <a:ext uri="{FF2B5EF4-FFF2-40B4-BE49-F238E27FC236}">
                <a16:creationId xmlns:a16="http://schemas.microsoft.com/office/drawing/2014/main" xmlns="" id="{6A37877B-2B56-7D4F-9FA9-249B2BAEAAFD}"/>
              </a:ext>
            </a:extLst>
          </p:cNvPr>
          <p:cNvCxnSpPr/>
          <p:nvPr/>
        </p:nvCxnSpPr>
        <p:spPr>
          <a:xfrm>
            <a:off x="0" y="1034168"/>
            <a:ext cx="12192000" cy="0"/>
          </a:xfrm>
          <a:prstGeom prst="line">
            <a:avLst/>
          </a:prstGeom>
          <a:ln>
            <a:solidFill>
              <a:srgbClr val="009F9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F69F5D1C-D400-4BC7-8DCC-1D0A904BA48D}"/>
              </a:ext>
            </a:extLst>
          </p:cNvPr>
          <p:cNvSpPr txBox="1"/>
          <p:nvPr/>
        </p:nvSpPr>
        <p:spPr>
          <a:xfrm>
            <a:off x="4439816" y="2692671"/>
            <a:ext cx="184731" cy="646331"/>
          </a:xfrm>
          <a:prstGeom prst="rect">
            <a:avLst/>
          </a:prstGeom>
          <a:noFill/>
        </p:spPr>
        <p:txBody>
          <a:bodyPr wrap="none" rtlCol="0">
            <a:spAutoFit/>
          </a:bodyPr>
          <a:lstStyle/>
          <a:p>
            <a:endParaRPr lang="es-ES" dirty="0"/>
          </a:p>
          <a:p>
            <a:endParaRPr lang="es-ES" dirty="0"/>
          </a:p>
        </p:txBody>
      </p:sp>
      <p:sp>
        <p:nvSpPr>
          <p:cNvPr id="5" name="TextBox 4">
            <a:extLst>
              <a:ext uri="{FF2B5EF4-FFF2-40B4-BE49-F238E27FC236}">
                <a16:creationId xmlns:a16="http://schemas.microsoft.com/office/drawing/2014/main" xmlns="" id="{541178B6-28A2-4110-9F7E-0D88D7209AB0}"/>
              </a:ext>
            </a:extLst>
          </p:cNvPr>
          <p:cNvSpPr txBox="1"/>
          <p:nvPr/>
        </p:nvSpPr>
        <p:spPr>
          <a:xfrm>
            <a:off x="191343" y="1052736"/>
            <a:ext cx="9430895" cy="646331"/>
          </a:xfrm>
          <a:prstGeom prst="rect">
            <a:avLst/>
          </a:prstGeom>
          <a:noFill/>
        </p:spPr>
        <p:txBody>
          <a:bodyPr wrap="square" rtlCol="0">
            <a:spAutoFit/>
          </a:bodyPr>
          <a:lstStyle/>
          <a:p>
            <a:pPr algn="ctr"/>
            <a:r>
              <a:rPr lang="el-GR" sz="3600" b="1" dirty="0" smtClean="0">
                <a:latin typeface="Montserrat Light" pitchFamily="2" charset="77"/>
              </a:rPr>
              <a:t>Στην Ιστοσελίδα θα βρείτε</a:t>
            </a:r>
            <a:r>
              <a:rPr lang="ca-ES-valencia" sz="3600" b="1" dirty="0" smtClean="0">
                <a:latin typeface="Montserrat Light" pitchFamily="2" charset="77"/>
              </a:rPr>
              <a:t>:</a:t>
            </a:r>
            <a:endParaRPr lang="es-ES" sz="3600" b="1" dirty="0">
              <a:latin typeface="Montserrat Light" pitchFamily="2" charset="77"/>
            </a:endParaRPr>
          </a:p>
        </p:txBody>
      </p:sp>
      <p:sp>
        <p:nvSpPr>
          <p:cNvPr id="2" name="Titulares alarmistas (clickbaiting)…">
            <a:extLst>
              <a:ext uri="{FF2B5EF4-FFF2-40B4-BE49-F238E27FC236}">
                <a16:creationId xmlns:a16="http://schemas.microsoft.com/office/drawing/2014/main" xmlns="" id="{39045469-5197-4116-B293-4EB9E42277AF}"/>
              </a:ext>
            </a:extLst>
          </p:cNvPr>
          <p:cNvSpPr txBox="1"/>
          <p:nvPr/>
        </p:nvSpPr>
        <p:spPr>
          <a:xfrm>
            <a:off x="1819674" y="1738628"/>
            <a:ext cx="6062275"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lnSpc>
                <a:spcPct val="125000"/>
              </a:lnSpc>
              <a:spcBef>
                <a:spcPts val="1200"/>
              </a:spcBef>
              <a:buSzPct val="123000"/>
              <a:defRPr sz="4233">
                <a:solidFill>
                  <a:srgbClr val="000000"/>
                </a:solidFill>
                <a:latin typeface="Verdana"/>
                <a:ea typeface="Verdana"/>
                <a:cs typeface="Verdana"/>
                <a:sym typeface="Verdana"/>
              </a:defRPr>
            </a:pPr>
            <a:r>
              <a:rPr lang="el-GR" sz="3200" dirty="0" smtClean="0">
                <a:latin typeface="Montserrat"/>
              </a:rPr>
              <a:t>Συναγερμοί ή </a:t>
            </a:r>
            <a:r>
              <a:rPr lang="el-GR" sz="3200" smtClean="0">
                <a:latin typeface="Montserrat"/>
              </a:rPr>
              <a:t>συναισθηματικο</a:t>
            </a:r>
            <a:endParaRPr lang="es-ES" sz="3200" dirty="0">
              <a:latin typeface="Montserrat"/>
            </a:endParaRPr>
          </a:p>
        </p:txBody>
      </p:sp>
      <p:sp>
        <p:nvSpPr>
          <p:cNvPr id="26" name="TextBox 25">
            <a:extLst>
              <a:ext uri="{FF2B5EF4-FFF2-40B4-BE49-F238E27FC236}">
                <a16:creationId xmlns:a16="http://schemas.microsoft.com/office/drawing/2014/main" xmlns="" id="{AA74AF20-54C7-494A-8FCD-B41954BA2680}"/>
              </a:ext>
            </a:extLst>
          </p:cNvPr>
          <p:cNvSpPr txBox="1"/>
          <p:nvPr/>
        </p:nvSpPr>
        <p:spPr>
          <a:xfrm>
            <a:off x="1874925" y="3068960"/>
            <a:ext cx="5309514" cy="707886"/>
          </a:xfrm>
          <a:prstGeom prst="rect">
            <a:avLst/>
          </a:prstGeom>
          <a:noFill/>
        </p:spPr>
        <p:txBody>
          <a:bodyPr wrap="square">
            <a:spAutoFit/>
          </a:bodyPr>
          <a:lstStyle/>
          <a:p>
            <a:pPr algn="just" defTabSz="457200">
              <a:lnSpc>
                <a:spcPct val="125000"/>
              </a:lnSpc>
              <a:spcBef>
                <a:spcPts val="1200"/>
              </a:spcBef>
              <a:buSzPct val="123000"/>
              <a:defRPr sz="4233">
                <a:solidFill>
                  <a:srgbClr val="000000"/>
                </a:solidFill>
                <a:latin typeface="Verdana"/>
                <a:ea typeface="Verdana"/>
                <a:cs typeface="Verdana"/>
                <a:sym typeface="Verdana"/>
              </a:defRPr>
            </a:pPr>
            <a:r>
              <a:rPr lang="el-GR" sz="3200" dirty="0" smtClean="0">
                <a:latin typeface="Montserrat"/>
              </a:rPr>
              <a:t>Ημερομηνία δημοσίευσης</a:t>
            </a:r>
            <a:endParaRPr lang="es-ES" sz="3200" dirty="0">
              <a:latin typeface="Montserrat"/>
            </a:endParaRPr>
          </a:p>
        </p:txBody>
      </p:sp>
      <p:sp>
        <p:nvSpPr>
          <p:cNvPr id="12" name="TextBox 27">
            <a:extLst>
              <a:ext uri="{FF2B5EF4-FFF2-40B4-BE49-F238E27FC236}">
                <a16:creationId xmlns:a16="http://schemas.microsoft.com/office/drawing/2014/main" xmlns="" id="{815799AA-0D64-354D-837A-BC48F675BFED}"/>
              </a:ext>
            </a:extLst>
          </p:cNvPr>
          <p:cNvSpPr txBox="1"/>
          <p:nvPr/>
        </p:nvSpPr>
        <p:spPr>
          <a:xfrm>
            <a:off x="1894790" y="3789040"/>
            <a:ext cx="6528020" cy="662361"/>
          </a:xfrm>
          <a:prstGeom prst="rect">
            <a:avLst/>
          </a:prstGeom>
          <a:noFill/>
        </p:spPr>
        <p:txBody>
          <a:bodyPr wrap="square">
            <a:spAutoFit/>
          </a:bodyPr>
          <a:lstStyle/>
          <a:p>
            <a:pPr algn="just" defTabSz="457200">
              <a:lnSpc>
                <a:spcPct val="125000"/>
              </a:lnSpc>
              <a:spcBef>
                <a:spcPts val="1200"/>
              </a:spcBef>
              <a:buSzPct val="123000"/>
              <a:defRPr sz="4233">
                <a:solidFill>
                  <a:srgbClr val="000000"/>
                </a:solidFill>
                <a:latin typeface="Verdana"/>
                <a:ea typeface="Verdana"/>
                <a:cs typeface="Verdana"/>
                <a:sym typeface="Verdana"/>
              </a:defRPr>
            </a:pPr>
            <a:r>
              <a:rPr lang="el-GR" sz="3200" dirty="0" smtClean="0">
                <a:latin typeface="Montserrat"/>
              </a:rPr>
              <a:t>Ορθογραφικά λάθη</a:t>
            </a:r>
            <a:endParaRPr lang="es-ES" sz="3200" dirty="0">
              <a:latin typeface="Montserrat"/>
            </a:endParaRPr>
          </a:p>
        </p:txBody>
      </p:sp>
      <p:sp>
        <p:nvSpPr>
          <p:cNvPr id="13" name="TextBox 23">
            <a:extLst>
              <a:ext uri="{FF2B5EF4-FFF2-40B4-BE49-F238E27FC236}">
                <a16:creationId xmlns:a16="http://schemas.microsoft.com/office/drawing/2014/main" xmlns="" id="{70B33EC9-0751-D94F-BD0A-1D3DA976EABF}"/>
              </a:ext>
            </a:extLst>
          </p:cNvPr>
          <p:cNvSpPr txBox="1"/>
          <p:nvPr/>
        </p:nvSpPr>
        <p:spPr>
          <a:xfrm>
            <a:off x="1894790" y="4437112"/>
            <a:ext cx="6101602" cy="662361"/>
          </a:xfrm>
          <a:prstGeom prst="rect">
            <a:avLst/>
          </a:prstGeom>
          <a:noFill/>
        </p:spPr>
        <p:txBody>
          <a:bodyPr wrap="square">
            <a:spAutoFit/>
          </a:bodyPr>
          <a:lstStyle/>
          <a:p>
            <a:pPr algn="just" defTabSz="457200">
              <a:lnSpc>
                <a:spcPct val="125000"/>
              </a:lnSpc>
              <a:spcBef>
                <a:spcPts val="1200"/>
              </a:spcBef>
              <a:buSzPct val="123000"/>
              <a:defRPr sz="4233">
                <a:solidFill>
                  <a:srgbClr val="000000"/>
                </a:solidFill>
                <a:latin typeface="Verdana"/>
                <a:ea typeface="Verdana"/>
                <a:cs typeface="Verdana"/>
                <a:sym typeface="Verdana"/>
              </a:defRPr>
            </a:pPr>
            <a:r>
              <a:rPr lang="el-GR" sz="3200" dirty="0" smtClean="0">
                <a:latin typeface="Montserrat"/>
              </a:rPr>
              <a:t>Άγνωστοι συγγραφείς </a:t>
            </a:r>
            <a:endParaRPr lang="es-ES" sz="3200" dirty="0">
              <a:latin typeface="Montserrat"/>
            </a:endParaRPr>
          </a:p>
        </p:txBody>
      </p:sp>
      <p:pic>
        <p:nvPicPr>
          <p:cNvPr id="6" name="Imagen 5" descr="Forma&#10;&#10;Descripción generada automáticamente">
            <a:extLst>
              <a:ext uri="{FF2B5EF4-FFF2-40B4-BE49-F238E27FC236}">
                <a16:creationId xmlns:a16="http://schemas.microsoft.com/office/drawing/2014/main" xmlns="" id="{F42898A8-6513-D84F-9C31-C8349110C5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6527" y="2305312"/>
            <a:ext cx="3429000" cy="3429000"/>
          </a:xfrm>
          <a:prstGeom prst="rect">
            <a:avLst/>
          </a:prstGeom>
        </p:spPr>
      </p:pic>
      <p:sp>
        <p:nvSpPr>
          <p:cNvPr id="14" name="TextBox 18">
            <a:extLst>
              <a:ext uri="{FF2B5EF4-FFF2-40B4-BE49-F238E27FC236}">
                <a16:creationId xmlns:a16="http://schemas.microsoft.com/office/drawing/2014/main" xmlns="" id="{B40E7CB7-D5D8-0D44-B84D-6FB859550D8E}"/>
              </a:ext>
            </a:extLst>
          </p:cNvPr>
          <p:cNvSpPr txBox="1"/>
          <p:nvPr/>
        </p:nvSpPr>
        <p:spPr>
          <a:xfrm>
            <a:off x="1894790" y="5085184"/>
            <a:ext cx="6100762" cy="662361"/>
          </a:xfrm>
          <a:prstGeom prst="rect">
            <a:avLst/>
          </a:prstGeom>
          <a:noFill/>
        </p:spPr>
        <p:txBody>
          <a:bodyPr wrap="square">
            <a:spAutoFit/>
          </a:bodyPr>
          <a:lstStyle/>
          <a:p>
            <a:pPr algn="just" defTabSz="457200">
              <a:lnSpc>
                <a:spcPct val="125000"/>
              </a:lnSpc>
              <a:spcBef>
                <a:spcPts val="1200"/>
              </a:spcBef>
              <a:buSzPct val="123000"/>
              <a:defRPr sz="4233">
                <a:solidFill>
                  <a:srgbClr val="000000"/>
                </a:solidFill>
                <a:latin typeface="Verdana"/>
                <a:ea typeface="Verdana"/>
                <a:cs typeface="Verdana"/>
                <a:sym typeface="Verdana"/>
              </a:defRPr>
            </a:pPr>
            <a:r>
              <a:rPr lang="el-GR" sz="3200" dirty="0" smtClean="0">
                <a:latin typeface="Montserrat"/>
              </a:rPr>
              <a:t>Αδιάφορες λεπτομέρειες </a:t>
            </a:r>
            <a:r>
              <a:rPr lang="es-ES" sz="3200" dirty="0" smtClean="0">
                <a:latin typeface="Montserrat"/>
              </a:rPr>
              <a:t> </a:t>
            </a:r>
            <a:endParaRPr lang="es-ES" sz="3200" dirty="0">
              <a:latin typeface="Montserrat"/>
            </a:endParaRPr>
          </a:p>
        </p:txBody>
      </p:sp>
      <p:sp>
        <p:nvSpPr>
          <p:cNvPr id="15" name="TextBox 21">
            <a:extLst>
              <a:ext uri="{FF2B5EF4-FFF2-40B4-BE49-F238E27FC236}">
                <a16:creationId xmlns:a16="http://schemas.microsoft.com/office/drawing/2014/main" xmlns="" id="{63EC17BD-F68E-B845-A366-78AD95C72808}"/>
              </a:ext>
            </a:extLst>
          </p:cNvPr>
          <p:cNvSpPr txBox="1"/>
          <p:nvPr/>
        </p:nvSpPr>
        <p:spPr>
          <a:xfrm>
            <a:off x="1874925" y="5733256"/>
            <a:ext cx="6101602" cy="707886"/>
          </a:xfrm>
          <a:prstGeom prst="rect">
            <a:avLst/>
          </a:prstGeom>
          <a:noFill/>
        </p:spPr>
        <p:txBody>
          <a:bodyPr wrap="square">
            <a:spAutoFit/>
          </a:bodyPr>
          <a:lstStyle/>
          <a:p>
            <a:pPr algn="just" defTabSz="457200">
              <a:lnSpc>
                <a:spcPct val="125000"/>
              </a:lnSpc>
              <a:spcBef>
                <a:spcPts val="1200"/>
              </a:spcBef>
              <a:buSzPct val="123000"/>
              <a:defRPr sz="4233">
                <a:solidFill>
                  <a:srgbClr val="000000"/>
                </a:solidFill>
                <a:latin typeface="Verdana"/>
                <a:ea typeface="Verdana"/>
                <a:cs typeface="Verdana"/>
                <a:sym typeface="Verdana"/>
              </a:defRPr>
            </a:pPr>
            <a:r>
              <a:rPr lang="el-GR" sz="3200" dirty="0" smtClean="0">
                <a:latin typeface="Montserrat"/>
              </a:rPr>
              <a:t>Αδύνατο να επιβεβαιωθεί</a:t>
            </a:r>
            <a:endParaRPr lang="es-ES" sz="3200" dirty="0">
              <a:latin typeface="Montserrat"/>
            </a:endParaRPr>
          </a:p>
        </p:txBody>
      </p:sp>
      <p:sp>
        <p:nvSpPr>
          <p:cNvPr id="20" name="TextBox 19">
            <a:extLst>
              <a:ext uri="{FF2B5EF4-FFF2-40B4-BE49-F238E27FC236}">
                <a16:creationId xmlns:a16="http://schemas.microsoft.com/office/drawing/2014/main" xmlns="" id="{5BB707AC-D7A1-4A02-BDB6-E2B2E3CC7ECC}"/>
              </a:ext>
            </a:extLst>
          </p:cNvPr>
          <p:cNvSpPr txBox="1"/>
          <p:nvPr/>
        </p:nvSpPr>
        <p:spPr>
          <a:xfrm>
            <a:off x="1894790" y="2348880"/>
            <a:ext cx="8811875" cy="662361"/>
          </a:xfrm>
          <a:prstGeom prst="rect">
            <a:avLst/>
          </a:prstGeom>
          <a:noFill/>
        </p:spPr>
        <p:txBody>
          <a:bodyPr wrap="square">
            <a:spAutoFit/>
          </a:bodyPr>
          <a:lstStyle/>
          <a:p>
            <a:pPr algn="just" defTabSz="457200">
              <a:lnSpc>
                <a:spcPct val="125000"/>
              </a:lnSpc>
              <a:spcBef>
                <a:spcPts val="1200"/>
              </a:spcBef>
              <a:buSzPct val="123000"/>
              <a:defRPr sz="4233">
                <a:solidFill>
                  <a:srgbClr val="000000"/>
                </a:solidFill>
                <a:latin typeface="Verdana"/>
                <a:ea typeface="Verdana"/>
                <a:cs typeface="Verdana"/>
                <a:sym typeface="Verdana"/>
              </a:defRPr>
            </a:pPr>
            <a:endParaRPr lang="es-ES" sz="3200" dirty="0">
              <a:latin typeface="Montserrat"/>
            </a:endParaRPr>
          </a:p>
        </p:txBody>
      </p:sp>
      <p:sp>
        <p:nvSpPr>
          <p:cNvPr id="16" name="Rectángulo 12">
            <a:extLst>
              <a:ext uri="{FF2B5EF4-FFF2-40B4-BE49-F238E27FC236}">
                <a16:creationId xmlns:a16="http://schemas.microsoft.com/office/drawing/2014/main" xmlns="" id="{D18DA1D2-6CB4-4503-A3EC-3D34402F6F5D}"/>
              </a:ext>
            </a:extLst>
          </p:cNvPr>
          <p:cNvSpPr/>
          <p:nvPr/>
        </p:nvSpPr>
        <p:spPr>
          <a:xfrm>
            <a:off x="551384" y="383199"/>
            <a:ext cx="11186160" cy="830997"/>
          </a:xfrm>
          <a:prstGeom prst="rect">
            <a:avLst/>
          </a:prstGeom>
        </p:spPr>
        <p:txBody>
          <a:bodyPr wrap="square">
            <a:spAutoFit/>
          </a:bodyPr>
          <a:lstStyle/>
          <a:p>
            <a:r>
              <a:rPr lang="el-GR" sz="2400" b="1" dirty="0" smtClean="0">
                <a:latin typeface="Montserrat Light" pitchFamily="2" charset="77"/>
                <a:ea typeface="Calibri" panose="020F0502020204030204" pitchFamily="34" charset="0"/>
                <a:cs typeface="Times New Roman" panose="02020603050405020304" pitchFamily="18" charset="0"/>
              </a:rPr>
              <a:t>ΠΩΣ ΝΑ ΑΝΑΓΝΩΡΙΖΕΤΕ ΤΙΣ ΨΕΥΔΕΙΣ ΕΙΔΗΣΕΙΣ ΥΓΕΙΑΣ</a:t>
            </a:r>
            <a:endParaRPr lang="es-ES" sz="2400" b="1" dirty="0" smtClean="0">
              <a:latin typeface="Montserrat Light" pitchFamily="2" charset="77"/>
              <a:ea typeface="Calibri" panose="020F0502020204030204" pitchFamily="34" charset="0"/>
              <a:cs typeface="Times New Roman" panose="02020603050405020304" pitchFamily="18" charset="0"/>
            </a:endParaRPr>
          </a:p>
          <a:p>
            <a:endParaRPr lang="es-ES" sz="2400" b="1" dirty="0">
              <a:latin typeface="Montserrat Light" pitchFamily="2" charset="77"/>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xmlns="" id="{47F5276D-CD78-4947-8949-F0C5D47AFF0B}"/>
              </a:ext>
            </a:extLst>
          </p:cNvPr>
          <p:cNvSpPr txBox="1"/>
          <p:nvPr/>
        </p:nvSpPr>
        <p:spPr>
          <a:xfrm>
            <a:off x="9385845" y="667409"/>
            <a:ext cx="2160240" cy="1815882"/>
          </a:xfrm>
          <a:prstGeom prst="rect">
            <a:avLst/>
          </a:prstGeom>
          <a:noFill/>
        </p:spPr>
        <p:txBody>
          <a:bodyPr wrap="square" rtlCol="0">
            <a:spAutoFit/>
          </a:bodyPr>
          <a:lstStyle/>
          <a:p>
            <a:pPr algn="ctr"/>
            <a:r>
              <a:rPr lang="el-GR" sz="2800" b="1" dirty="0" smtClean="0"/>
              <a:t>Απευθύνονται στα </a:t>
            </a:r>
            <a:r>
              <a:rPr lang="el-GR" sz="2800" b="1" dirty="0" err="1" smtClean="0"/>
              <a:t>συναισθηματά</a:t>
            </a:r>
            <a:r>
              <a:rPr lang="el-GR" sz="2800" b="1" dirty="0" smtClean="0"/>
              <a:t> σας</a:t>
            </a:r>
            <a:endParaRPr lang="es-ES" sz="2800" b="1" dirty="0"/>
          </a:p>
        </p:txBody>
      </p:sp>
      <p:pic>
        <p:nvPicPr>
          <p:cNvPr id="3" name="Εγγεγραμμένος ήχ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7176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137" fill="hold"/>
                                        <p:tgtEl>
                                          <p:spTgt spid="3"/>
                                        </p:tgtEl>
                                      </p:cBhvr>
                                    </p:cmd>
                                  </p:childTnLst>
                                </p:cTn>
                              </p:par>
                            </p:childTnLst>
                          </p:cTn>
                        </p:par>
                      </p:childTnLst>
                    </p:cTn>
                  </p:par>
                </p:childTnLst>
              </p:cTn>
              <p:nextCondLst>
                <p:cond evt="onClick" delay="0">
                  <p:tgtEl>
                    <p:spTgt spid="3"/>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26" grpId="0"/>
      <p:bldP spid="12" grpId="0"/>
      <p:bldP spid="13" grpId="0"/>
      <p:bldP spid="14" grpId="0"/>
      <p:bldP spid="15" grpId="0"/>
      <p:bldP spid="20"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8074</TotalTime>
  <Words>1040</Words>
  <Application>Microsoft Office PowerPoint</Application>
  <PresentationFormat>Προσαρμογή</PresentationFormat>
  <Paragraphs>94</Paragraphs>
  <Slides>12</Slides>
  <Notes>11</Notes>
  <HiddenSlides>0</HiddenSlides>
  <MMClips>20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Tema de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Administrador</dc:creator>
  <cp:lastModifiedBy>user</cp:lastModifiedBy>
  <cp:revision>156</cp:revision>
  <dcterms:created xsi:type="dcterms:W3CDTF">2020-03-03T15:37:41Z</dcterms:created>
  <dcterms:modified xsi:type="dcterms:W3CDTF">2021-06-28T13:52:59Z</dcterms:modified>
</cp:coreProperties>
</file>